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jpg" ContentType="image/jpe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autoCompressPictures="0">
  <p:sldMasterIdLst>
    <p:sldMasterId id="2147483654"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1" d="100"/>
          <a:sy n="101" d="100"/>
        </p:scale>
        <p:origin x="-176" y="-11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61612093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6" name="Shape 1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6" name="Shape 1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4" name="Shape 1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sz="1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3" name="Shape 1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Clr>
                <a:schemeClr val="dk1"/>
              </a:buClr>
              <a:buSzPct val="84615"/>
              <a:buFont typeface="Arial"/>
              <a:buNone/>
            </a:pPr>
            <a:r>
              <a:rPr lang="en" sz="1300">
                <a:solidFill>
                  <a:schemeClr val="dk1"/>
                </a:solidFill>
              </a:rPr>
              <a:t>1. our final proposal involves a truly integral resource area of the school library--electronic content</a:t>
            </a:r>
          </a:p>
          <a:p>
            <a:pPr lvl="0" rtl="0">
              <a:spcBef>
                <a:spcPts val="0"/>
              </a:spcBef>
              <a:buNone/>
            </a:pPr>
            <a:r>
              <a:rPr lang="en" sz="1300">
                <a:solidFill>
                  <a:schemeClr val="dk1"/>
                </a:solidFill>
              </a:rPr>
              <a:t>2 </a:t>
            </a:r>
            <a:r>
              <a:rPr lang="en" sz="1300" b="1">
                <a:solidFill>
                  <a:schemeClr val="dk1"/>
                </a:solidFill>
              </a:rPr>
              <a:t>Gloss slide points</a:t>
            </a:r>
            <a:r>
              <a:rPr lang="en" sz="1300">
                <a:solidFill>
                  <a:schemeClr val="dk1"/>
                </a:solidFill>
              </a:rPr>
              <a:t> </a:t>
            </a:r>
          </a:p>
          <a:p>
            <a:pPr lvl="0" rtl="0">
              <a:spcBef>
                <a:spcPts val="0"/>
              </a:spcBef>
              <a:buClr>
                <a:schemeClr val="dk1"/>
              </a:buClr>
              <a:buSzPct val="84615"/>
              <a:buFont typeface="Arial"/>
              <a:buNone/>
            </a:pPr>
            <a:r>
              <a:rPr lang="en" sz="1300">
                <a:solidFill>
                  <a:schemeClr val="dk1"/>
                </a:solidFill>
              </a:rPr>
              <a:t>Capabilities of E-content enable school librarians to serve the needs of the </a:t>
            </a:r>
            <a:r>
              <a:rPr lang="en" sz="1300" b="1">
                <a:solidFill>
                  <a:schemeClr val="dk1"/>
                </a:solidFill>
              </a:rPr>
              <a:t>entire school community physically and virtually</a:t>
            </a:r>
          </a:p>
          <a:p>
            <a:pPr lvl="0" rtl="0">
              <a:spcBef>
                <a:spcPts val="0"/>
              </a:spcBef>
              <a:buClr>
                <a:schemeClr val="dk1"/>
              </a:buClr>
              <a:buFont typeface="Arial"/>
              <a:buNone/>
            </a:pPr>
            <a:endParaRPr sz="1300">
              <a:solidFill>
                <a:schemeClr val="dk1"/>
              </a:solidFill>
            </a:endParaRPr>
          </a:p>
          <a:p>
            <a:pPr lvl="0" rtl="0">
              <a:spcBef>
                <a:spcPts val="0"/>
              </a:spcBef>
              <a:buNone/>
            </a:pPr>
            <a:r>
              <a:rPr lang="en" sz="1300">
                <a:solidFill>
                  <a:schemeClr val="dk1"/>
                </a:solidFill>
              </a:rPr>
              <a:t>3 E content is integral to the Common Core and is concretely mentioned in Standards across grade levels</a:t>
            </a:r>
          </a:p>
          <a:p>
            <a:pPr lvl="0" rtl="0">
              <a:spcBef>
                <a:spcPts val="0"/>
              </a:spcBef>
              <a:buNone/>
            </a:pPr>
            <a:endParaRPr sz="1300">
              <a:solidFill>
                <a:schemeClr val="dk1"/>
              </a:solidFill>
            </a:endParaRPr>
          </a:p>
          <a:p>
            <a:pPr lvl="0" rtl="0">
              <a:spcBef>
                <a:spcPts val="0"/>
              </a:spcBef>
              <a:buNone/>
            </a:pPr>
            <a:r>
              <a:rPr lang="en" sz="1300">
                <a:solidFill>
                  <a:schemeClr val="dk1"/>
                </a:solidFill>
              </a:rPr>
              <a:t>4 Prior to the Common Core Standards, the language for E content is found in the NYS Educational Technology Plan from 2009</a:t>
            </a:r>
          </a:p>
          <a:p>
            <a:pPr lvl="0" rtl="0">
              <a:spcBef>
                <a:spcPts val="0"/>
              </a:spcBef>
              <a:buNone/>
            </a:pPr>
            <a:endParaRPr sz="1300">
              <a:solidFill>
                <a:schemeClr val="dk1"/>
              </a:solidFill>
            </a:endParaRPr>
          </a:p>
          <a:p>
            <a:pPr lvl="0" rtl="0">
              <a:spcBef>
                <a:spcPts val="0"/>
              </a:spcBef>
              <a:buClr>
                <a:schemeClr val="dk1"/>
              </a:buClr>
              <a:buSzPct val="84615"/>
              <a:buFont typeface="Arial"/>
              <a:buNone/>
            </a:pPr>
            <a:r>
              <a:rPr lang="en" sz="1300">
                <a:solidFill>
                  <a:schemeClr val="dk1"/>
                </a:solidFill>
              </a:rPr>
              <a:t>5 </a:t>
            </a:r>
            <a:r>
              <a:rPr lang="en" sz="1300" b="1">
                <a:solidFill>
                  <a:schemeClr val="dk1"/>
                </a:solidFill>
              </a:rPr>
              <a:t>proposal….</a:t>
            </a:r>
            <a:r>
              <a:rPr lang="en" sz="1300">
                <a:solidFill>
                  <a:schemeClr val="dk1"/>
                </a:solidFill>
              </a:rPr>
              <a:t> this concludes our presentation.  THANK You for your time and we welcome questions   </a:t>
            </a:r>
          </a:p>
          <a:p>
            <a:pPr>
              <a:spcBef>
                <a:spcPts val="0"/>
              </a:spcBef>
              <a:buNone/>
            </a:pPr>
            <a:endParaRPr sz="13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1" name="Shape 1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9" name="Shape 1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Shape 20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5" name="Shape 2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13" name="Shape 21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1" name="Shape 1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6" name="Shape 1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what we can buy what we currently can do </a:t>
            </a:r>
          </a:p>
          <a:p>
            <a:pPr rtl="0">
              <a:spcBef>
                <a:spcPts val="0"/>
              </a:spcBef>
              <a:buNone/>
            </a:pPr>
            <a:r>
              <a:rPr lang="en"/>
              <a:t>6.25 in larger context for regents </a:t>
            </a:r>
          </a:p>
          <a:p>
            <a:pPr rtl="0">
              <a:spcBef>
                <a:spcPts val="0"/>
              </a:spcBef>
              <a:buNone/>
            </a:pPr>
            <a:r>
              <a:rPr lang="en"/>
              <a:t>what we want - best funded schools specd and average of ….</a:t>
            </a:r>
          </a:p>
          <a:p>
            <a:pPr rtl="0">
              <a:spcBef>
                <a:spcPts val="0"/>
              </a:spcBef>
              <a:buNone/>
            </a:pPr>
            <a:r>
              <a:rPr lang="en"/>
              <a:t>average number of items per student </a:t>
            </a:r>
          </a:p>
          <a:p>
            <a:pPr>
              <a:spcBef>
                <a:spcPts val="0"/>
              </a:spcBef>
              <a:buNone/>
            </a:pPr>
            <a:r>
              <a:rPr lang="en"/>
              <a:t>prisoners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3" name="Shape 1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9"/>
        <p:cNvGrpSpPr/>
        <p:nvPr/>
      </p:nvGrpSpPr>
      <p:grpSpPr>
        <a:xfrm>
          <a:off x="0" y="0"/>
          <a:ext cx="0" cy="0"/>
          <a:chOff x="0" y="0"/>
          <a:chExt cx="0" cy="0"/>
        </a:xfrm>
      </p:grpSpPr>
      <p:grpSp>
        <p:nvGrpSpPr>
          <p:cNvPr id="60" name="Shape 60"/>
          <p:cNvGrpSpPr/>
          <p:nvPr/>
        </p:nvGrpSpPr>
        <p:grpSpPr>
          <a:xfrm>
            <a:off x="-11" y="1000670"/>
            <a:ext cx="7314320" cy="3087224"/>
            <a:chOff x="-11" y="1378676"/>
            <a:chExt cx="7314320" cy="4116299"/>
          </a:xfrm>
        </p:grpSpPr>
        <p:sp>
          <p:nvSpPr>
            <p:cNvPr id="61" name="Shape 61"/>
            <p:cNvSpPr/>
            <p:nvPr/>
          </p:nvSpPr>
          <p:spPr>
            <a:xfrm flipH="1">
              <a:off x="-11" y="1378676"/>
              <a:ext cx="187800" cy="4116299"/>
            </a:xfrm>
            <a:prstGeom prst="rect">
              <a:avLst/>
            </a:prstGeom>
            <a:solidFill>
              <a:schemeClr val="accent2"/>
            </a:solidFill>
            <a:ln>
              <a:noFill/>
            </a:ln>
          </p:spPr>
          <p:txBody>
            <a:bodyPr lIns="91425" tIns="45700" rIns="91425" bIns="45700" anchor="ctr" anchorCtr="0">
              <a:noAutofit/>
            </a:bodyPr>
            <a:lstStyle/>
            <a:p>
              <a:pPr>
                <a:spcBef>
                  <a:spcPts val="0"/>
                </a:spcBef>
                <a:buNone/>
              </a:pPr>
              <a:endParaRPr/>
            </a:p>
          </p:txBody>
        </p:sp>
        <p:sp>
          <p:nvSpPr>
            <p:cNvPr id="62" name="Shape 62"/>
            <p:cNvSpPr/>
            <p:nvPr/>
          </p:nvSpPr>
          <p:spPr>
            <a:xfrm flipH="1">
              <a:off x="187809" y="1378676"/>
              <a:ext cx="7126499" cy="4116299"/>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grpSp>
      <p:sp>
        <p:nvSpPr>
          <p:cNvPr id="63" name="Shape 63"/>
          <p:cNvSpPr txBox="1">
            <a:spLocks noGrp="1"/>
          </p:cNvSpPr>
          <p:nvPr>
            <p:ph type="ctrTitle"/>
          </p:nvPr>
        </p:nvSpPr>
        <p:spPr>
          <a:xfrm>
            <a:off x="685800" y="1699932"/>
            <a:ext cx="6400799" cy="10004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64" name="Shape 64"/>
          <p:cNvSpPr txBox="1">
            <a:spLocks noGrp="1"/>
          </p:cNvSpPr>
          <p:nvPr>
            <p:ph type="subTitle" idx="1"/>
          </p:nvPr>
        </p:nvSpPr>
        <p:spPr>
          <a:xfrm>
            <a:off x="685800" y="2700338"/>
            <a:ext cx="6400799" cy="675299"/>
          </a:xfrm>
          <a:prstGeom prst="rect">
            <a:avLst/>
          </a:prstGeom>
        </p:spPr>
        <p:txBody>
          <a:bodyPr lIns="91425" tIns="91425" rIns="91425" bIns="91425" anchor="t" anchorCtr="0"/>
          <a:lstStyle>
            <a:lvl1pPr>
              <a:spcBef>
                <a:spcPts val="0"/>
              </a:spcBef>
              <a:buClr>
                <a:schemeClr val="lt1"/>
              </a:buClr>
              <a:buSzPct val="100000"/>
              <a:buNone/>
              <a:defRPr sz="2400">
                <a:solidFill>
                  <a:schemeClr val="lt1"/>
                </a:solidFill>
              </a:defRPr>
            </a:lvl1pPr>
            <a:lvl2pPr>
              <a:spcBef>
                <a:spcPts val="0"/>
              </a:spcBef>
              <a:buClr>
                <a:schemeClr val="lt1"/>
              </a:buClr>
              <a:buSzPct val="100000"/>
              <a:buNone/>
              <a:defRPr sz="2400">
                <a:solidFill>
                  <a:schemeClr val="lt1"/>
                </a:solidFill>
              </a:defRPr>
            </a:lvl2pPr>
            <a:lvl3pPr>
              <a:spcBef>
                <a:spcPts val="0"/>
              </a:spcBef>
              <a:buClr>
                <a:schemeClr val="lt1"/>
              </a:buClr>
              <a:buSzPct val="100000"/>
              <a:buNone/>
              <a:defRPr sz="2400">
                <a:solidFill>
                  <a:schemeClr val="lt1"/>
                </a:solidFill>
              </a:defRPr>
            </a:lvl3pPr>
            <a:lvl4pPr>
              <a:spcBef>
                <a:spcPts val="0"/>
              </a:spcBef>
              <a:buClr>
                <a:schemeClr val="lt1"/>
              </a:buClr>
              <a:buSzPct val="100000"/>
              <a:buNone/>
              <a:defRPr sz="2400">
                <a:solidFill>
                  <a:schemeClr val="lt1"/>
                </a:solidFill>
              </a:defRPr>
            </a:lvl4pPr>
            <a:lvl5pPr>
              <a:spcBef>
                <a:spcPts val="0"/>
              </a:spcBef>
              <a:buClr>
                <a:schemeClr val="lt1"/>
              </a:buClr>
              <a:buSzPct val="100000"/>
              <a:buNone/>
              <a:defRPr sz="2400">
                <a:solidFill>
                  <a:schemeClr val="lt1"/>
                </a:solidFill>
              </a:defRPr>
            </a:lvl5pPr>
            <a:lvl6pPr>
              <a:spcBef>
                <a:spcPts val="0"/>
              </a:spcBef>
              <a:buClr>
                <a:schemeClr val="lt1"/>
              </a:buClr>
              <a:buSzPct val="100000"/>
              <a:buNone/>
              <a:defRPr sz="2400">
                <a:solidFill>
                  <a:schemeClr val="lt1"/>
                </a:solidFill>
              </a:defRPr>
            </a:lvl6pPr>
            <a:lvl7pPr>
              <a:spcBef>
                <a:spcPts val="0"/>
              </a:spcBef>
              <a:buClr>
                <a:schemeClr val="lt1"/>
              </a:buClr>
              <a:buSzPct val="100000"/>
              <a:buNone/>
              <a:defRPr sz="2400">
                <a:solidFill>
                  <a:schemeClr val="lt1"/>
                </a:solidFill>
              </a:defRPr>
            </a:lvl7pPr>
            <a:lvl8pPr>
              <a:spcBef>
                <a:spcPts val="0"/>
              </a:spcBef>
              <a:buClr>
                <a:schemeClr val="lt1"/>
              </a:buClr>
              <a:buSzPct val="100000"/>
              <a:buNone/>
              <a:defRPr sz="2400">
                <a:solidFill>
                  <a:schemeClr val="lt1"/>
                </a:solidFill>
              </a:defRPr>
            </a:lvl8pPr>
            <a:lvl9pPr>
              <a:spcBef>
                <a:spcPts val="0"/>
              </a:spcBef>
              <a:buClr>
                <a:schemeClr val="lt1"/>
              </a:buClr>
              <a:buSzPct val="100000"/>
              <a:buNone/>
              <a:defRPr sz="24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65"/>
        <p:cNvGrpSpPr/>
        <p:nvPr/>
      </p:nvGrpSpPr>
      <p:grpSpPr>
        <a:xfrm>
          <a:off x="0" y="0"/>
          <a:ext cx="0" cy="0"/>
          <a:chOff x="0" y="0"/>
          <a:chExt cx="0" cy="0"/>
        </a:xfrm>
      </p:grpSpPr>
      <p:grpSp>
        <p:nvGrpSpPr>
          <p:cNvPr id="66" name="Shape 66"/>
          <p:cNvGrpSpPr/>
          <p:nvPr/>
        </p:nvGrpSpPr>
        <p:grpSpPr>
          <a:xfrm>
            <a:off x="-13" y="-9140"/>
            <a:ext cx="8005727" cy="1209421"/>
            <a:chOff x="-13" y="-12187"/>
            <a:chExt cx="8005727" cy="1161900"/>
          </a:xfrm>
        </p:grpSpPr>
        <p:sp>
          <p:nvSpPr>
            <p:cNvPr id="67" name="Shape 67"/>
            <p:cNvSpPr/>
            <p:nvPr/>
          </p:nvSpPr>
          <p:spPr>
            <a:xfrm flipH="1">
              <a:off x="-13" y="-12187"/>
              <a:ext cx="187800" cy="1161900"/>
            </a:xfrm>
            <a:prstGeom prst="rect">
              <a:avLst/>
            </a:prstGeom>
            <a:solidFill>
              <a:schemeClr val="accent2"/>
            </a:solidFill>
            <a:ln>
              <a:noFill/>
            </a:ln>
          </p:spPr>
          <p:txBody>
            <a:bodyPr lIns="91425" tIns="45700" rIns="91425" bIns="45700" anchor="ctr" anchorCtr="0">
              <a:noAutofit/>
            </a:bodyPr>
            <a:lstStyle/>
            <a:p>
              <a:pPr>
                <a:spcBef>
                  <a:spcPts val="0"/>
                </a:spcBef>
                <a:buNone/>
              </a:pPr>
              <a:endParaRPr/>
            </a:p>
          </p:txBody>
        </p:sp>
        <p:sp>
          <p:nvSpPr>
            <p:cNvPr id="68" name="Shape 68"/>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grpSp>
      <p:sp>
        <p:nvSpPr>
          <p:cNvPr id="69" name="Shape 69"/>
          <p:cNvSpPr txBox="1">
            <a:spLocks noGrp="1"/>
          </p:cNvSpPr>
          <p:nvPr>
            <p:ph type="title"/>
          </p:nvPr>
        </p:nvSpPr>
        <p:spPr>
          <a:xfrm>
            <a:off x="457200" y="101100"/>
            <a:ext cx="7315499" cy="10139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70" name="Shape 70"/>
          <p:cNvSpPr txBox="1">
            <a:spLocks noGrp="1"/>
          </p:cNvSpPr>
          <p:nvPr>
            <p:ph type="body" idx="1"/>
          </p:nvPr>
        </p:nvSpPr>
        <p:spPr>
          <a:xfrm>
            <a:off x="457200" y="1278516"/>
            <a:ext cx="8229600" cy="36303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71"/>
        <p:cNvGrpSpPr/>
        <p:nvPr/>
      </p:nvGrpSpPr>
      <p:grpSpPr>
        <a:xfrm>
          <a:off x="0" y="0"/>
          <a:ext cx="0" cy="0"/>
          <a:chOff x="0" y="0"/>
          <a:chExt cx="0" cy="0"/>
        </a:xfrm>
      </p:grpSpPr>
      <p:sp>
        <p:nvSpPr>
          <p:cNvPr id="72" name="Shape 72"/>
          <p:cNvSpPr txBox="1">
            <a:spLocks noGrp="1"/>
          </p:cNvSpPr>
          <p:nvPr>
            <p:ph type="body" idx="1"/>
          </p:nvPr>
        </p:nvSpPr>
        <p:spPr>
          <a:xfrm>
            <a:off x="456245" y="1278513"/>
            <a:ext cx="4038599" cy="36303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73" name="Shape 73"/>
          <p:cNvSpPr txBox="1">
            <a:spLocks noGrp="1"/>
          </p:cNvSpPr>
          <p:nvPr>
            <p:ph type="body" idx="2"/>
          </p:nvPr>
        </p:nvSpPr>
        <p:spPr>
          <a:xfrm>
            <a:off x="4648200" y="1278513"/>
            <a:ext cx="4038599" cy="36303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grpSp>
        <p:nvGrpSpPr>
          <p:cNvPr id="74" name="Shape 74"/>
          <p:cNvGrpSpPr/>
          <p:nvPr/>
        </p:nvGrpSpPr>
        <p:grpSpPr>
          <a:xfrm>
            <a:off x="-13" y="-9140"/>
            <a:ext cx="8005727" cy="1209421"/>
            <a:chOff x="-13" y="-12187"/>
            <a:chExt cx="8005727" cy="1161900"/>
          </a:xfrm>
        </p:grpSpPr>
        <p:sp>
          <p:nvSpPr>
            <p:cNvPr id="75" name="Shape 75"/>
            <p:cNvSpPr/>
            <p:nvPr/>
          </p:nvSpPr>
          <p:spPr>
            <a:xfrm flipH="1">
              <a:off x="-13" y="-12187"/>
              <a:ext cx="187800" cy="1161900"/>
            </a:xfrm>
            <a:prstGeom prst="rect">
              <a:avLst/>
            </a:prstGeom>
            <a:solidFill>
              <a:srgbClr val="AB0101"/>
            </a:solidFill>
            <a:ln>
              <a:noFill/>
            </a:ln>
          </p:spPr>
          <p:txBody>
            <a:bodyPr lIns="91425" tIns="45700" rIns="91425" bIns="45700" anchor="ctr" anchorCtr="0">
              <a:noAutofit/>
            </a:bodyPr>
            <a:lstStyle/>
            <a:p>
              <a:pPr>
                <a:spcBef>
                  <a:spcPts val="0"/>
                </a:spcBef>
                <a:buNone/>
              </a:pPr>
              <a:endParaRPr/>
            </a:p>
          </p:txBody>
        </p:sp>
        <p:sp>
          <p:nvSpPr>
            <p:cNvPr id="76" name="Shape 76"/>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grpSp>
      <p:sp>
        <p:nvSpPr>
          <p:cNvPr id="77" name="Shape 77"/>
          <p:cNvSpPr txBox="1">
            <a:spLocks noGrp="1"/>
          </p:cNvSpPr>
          <p:nvPr>
            <p:ph type="title"/>
          </p:nvPr>
        </p:nvSpPr>
        <p:spPr>
          <a:xfrm>
            <a:off x="457200" y="101100"/>
            <a:ext cx="7315499" cy="10139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78"/>
        <p:cNvGrpSpPr/>
        <p:nvPr/>
      </p:nvGrpSpPr>
      <p:grpSpPr>
        <a:xfrm>
          <a:off x="0" y="0"/>
          <a:ext cx="0" cy="0"/>
          <a:chOff x="0" y="0"/>
          <a:chExt cx="0" cy="0"/>
        </a:xfrm>
      </p:grpSpPr>
      <p:grpSp>
        <p:nvGrpSpPr>
          <p:cNvPr id="79" name="Shape 79"/>
          <p:cNvGrpSpPr/>
          <p:nvPr/>
        </p:nvGrpSpPr>
        <p:grpSpPr>
          <a:xfrm>
            <a:off x="-13" y="-9140"/>
            <a:ext cx="8005727" cy="1209421"/>
            <a:chOff x="-13" y="-12187"/>
            <a:chExt cx="8005727" cy="1161900"/>
          </a:xfrm>
        </p:grpSpPr>
        <p:sp>
          <p:nvSpPr>
            <p:cNvPr id="80" name="Shape 80"/>
            <p:cNvSpPr/>
            <p:nvPr/>
          </p:nvSpPr>
          <p:spPr>
            <a:xfrm flipH="1">
              <a:off x="-13" y="-12187"/>
              <a:ext cx="187800" cy="1161900"/>
            </a:xfrm>
            <a:prstGeom prst="rect">
              <a:avLst/>
            </a:prstGeom>
            <a:solidFill>
              <a:srgbClr val="AB0101"/>
            </a:solidFill>
            <a:ln>
              <a:noFill/>
            </a:ln>
          </p:spPr>
          <p:txBody>
            <a:bodyPr lIns="91425" tIns="45700" rIns="91425" bIns="45700" anchor="ctr" anchorCtr="0">
              <a:noAutofit/>
            </a:bodyPr>
            <a:lstStyle/>
            <a:p>
              <a:pPr>
                <a:spcBef>
                  <a:spcPts val="0"/>
                </a:spcBef>
                <a:buNone/>
              </a:pPr>
              <a:endParaRPr/>
            </a:p>
          </p:txBody>
        </p:sp>
        <p:sp>
          <p:nvSpPr>
            <p:cNvPr id="81" name="Shape 81"/>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grpSp>
      <p:sp>
        <p:nvSpPr>
          <p:cNvPr id="82" name="Shape 82"/>
          <p:cNvSpPr txBox="1">
            <a:spLocks noGrp="1"/>
          </p:cNvSpPr>
          <p:nvPr>
            <p:ph type="title"/>
          </p:nvPr>
        </p:nvSpPr>
        <p:spPr>
          <a:xfrm>
            <a:off x="457200" y="101100"/>
            <a:ext cx="7315499" cy="10139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83"/>
        <p:cNvGrpSpPr/>
        <p:nvPr/>
      </p:nvGrpSpPr>
      <p:grpSpPr>
        <a:xfrm>
          <a:off x="0" y="0"/>
          <a:ext cx="0" cy="0"/>
          <a:chOff x="0" y="0"/>
          <a:chExt cx="0" cy="0"/>
        </a:xfrm>
      </p:grpSpPr>
      <p:sp>
        <p:nvSpPr>
          <p:cNvPr id="84" name="Shape 84"/>
          <p:cNvSpPr/>
          <p:nvPr/>
        </p:nvSpPr>
        <p:spPr>
          <a:xfrm flipH="1">
            <a:off x="8964665" y="4623760"/>
            <a:ext cx="187800" cy="521400"/>
          </a:xfrm>
          <a:prstGeom prst="rect">
            <a:avLst/>
          </a:prstGeom>
          <a:solidFill>
            <a:srgbClr val="AB0101"/>
          </a:solidFill>
          <a:ln>
            <a:noFill/>
          </a:ln>
        </p:spPr>
        <p:txBody>
          <a:bodyPr lIns="91425" tIns="45700" rIns="91425" bIns="45700" anchor="ctr" anchorCtr="0">
            <a:noAutofit/>
          </a:bodyPr>
          <a:lstStyle/>
          <a:p>
            <a:pPr>
              <a:spcBef>
                <a:spcPts val="0"/>
              </a:spcBef>
              <a:buNone/>
            </a:pPr>
            <a:endParaRPr/>
          </a:p>
        </p:txBody>
      </p:sp>
      <p:sp>
        <p:nvSpPr>
          <p:cNvPr id="85" name="Shape 85"/>
          <p:cNvSpPr/>
          <p:nvPr/>
        </p:nvSpPr>
        <p:spPr>
          <a:xfrm flipH="1">
            <a:off x="3866777" y="4623760"/>
            <a:ext cx="5097900" cy="521400"/>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sp>
        <p:nvSpPr>
          <p:cNvPr id="86" name="Shape 86"/>
          <p:cNvSpPr txBox="1">
            <a:spLocks noGrp="1"/>
          </p:cNvSpPr>
          <p:nvPr>
            <p:ph type="body" idx="1"/>
          </p:nvPr>
        </p:nvSpPr>
        <p:spPr>
          <a:xfrm>
            <a:off x="3866812" y="4623760"/>
            <a:ext cx="5097900" cy="521400"/>
          </a:xfrm>
          <a:prstGeom prst="rect">
            <a:avLst/>
          </a:prstGeom>
        </p:spPr>
        <p:txBody>
          <a:bodyPr lIns="91425" tIns="91425" rIns="91425" bIns="91425" anchor="t" anchorCtr="0"/>
          <a:lstStyle>
            <a:lvl1pPr>
              <a:spcBef>
                <a:spcPts val="0"/>
              </a:spcBef>
              <a:buClr>
                <a:schemeClr val="lt1"/>
              </a:buClr>
              <a:buSzPct val="100000"/>
              <a:buNone/>
              <a:defRPr sz="1400">
                <a:solidFill>
                  <a:schemeClr val="lt1"/>
                </a:solidFill>
              </a:defRPr>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8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grpSp>
        <p:nvGrpSpPr>
          <p:cNvPr id="5" name="Shape 5"/>
          <p:cNvGrpSpPr/>
          <p:nvPr/>
        </p:nvGrpSpPr>
        <p:grpSpPr>
          <a:xfrm>
            <a:off x="33867" y="-70"/>
            <a:ext cx="3409812" cy="2107677"/>
            <a:chOff x="0" y="1493"/>
            <a:chExt cx="3409812" cy="2810236"/>
          </a:xfrm>
        </p:grpSpPr>
        <p:cxnSp>
          <p:nvCxnSpPr>
            <p:cNvPr id="6" name="Shape 6"/>
            <p:cNvCxnSpPr/>
            <p:nvPr/>
          </p:nvCxnSpPr>
          <p:spPr>
            <a:xfrm>
              <a:off x="0" y="245542"/>
              <a:ext cx="3251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7" name="Shape 7"/>
            <p:cNvCxnSpPr/>
            <p:nvPr/>
          </p:nvCxnSpPr>
          <p:spPr>
            <a:xfrm rot="-5400000">
              <a:off x="-1212177" y="1407880"/>
              <a:ext cx="2806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8" name="Shape 8"/>
            <p:cNvCxnSpPr/>
            <p:nvPr/>
          </p:nvCxnSpPr>
          <p:spPr>
            <a:xfrm>
              <a:off x="0" y="474143"/>
              <a:ext cx="26669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9" name="Shape 9"/>
            <p:cNvCxnSpPr/>
            <p:nvPr/>
          </p:nvCxnSpPr>
          <p:spPr>
            <a:xfrm>
              <a:off x="0" y="702743"/>
              <a:ext cx="21675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0" name="Shape 10"/>
            <p:cNvCxnSpPr/>
            <p:nvPr/>
          </p:nvCxnSpPr>
          <p:spPr>
            <a:xfrm>
              <a:off x="0" y="931342"/>
              <a:ext cx="18626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1" name="Shape 11"/>
            <p:cNvCxnSpPr/>
            <p:nvPr/>
          </p:nvCxnSpPr>
          <p:spPr>
            <a:xfrm>
              <a:off x="0" y="1159942"/>
              <a:ext cx="1490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2" name="Shape 12"/>
            <p:cNvCxnSpPr/>
            <p:nvPr/>
          </p:nvCxnSpPr>
          <p:spPr>
            <a:xfrm>
              <a:off x="0" y="1388542"/>
              <a:ext cx="12191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3" name="Shape 13"/>
            <p:cNvCxnSpPr/>
            <p:nvPr/>
          </p:nvCxnSpPr>
          <p:spPr>
            <a:xfrm>
              <a:off x="0" y="1617142"/>
              <a:ext cx="990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4" name="Shape 14"/>
            <p:cNvCxnSpPr/>
            <p:nvPr/>
          </p:nvCxnSpPr>
          <p:spPr>
            <a:xfrm>
              <a:off x="0" y="1845742"/>
              <a:ext cx="745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5" name="Shape 15"/>
            <p:cNvCxnSpPr/>
            <p:nvPr/>
          </p:nvCxnSpPr>
          <p:spPr>
            <a:xfrm>
              <a:off x="0" y="2074342"/>
              <a:ext cx="5333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6" name="Shape 16"/>
            <p:cNvCxnSpPr/>
            <p:nvPr/>
          </p:nvCxnSpPr>
          <p:spPr>
            <a:xfrm>
              <a:off x="0" y="2302943"/>
              <a:ext cx="262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7" name="Shape 17"/>
            <p:cNvCxnSpPr/>
            <p:nvPr/>
          </p:nvCxnSpPr>
          <p:spPr>
            <a:xfrm rot="-5400000">
              <a:off x="-814261" y="1238115"/>
              <a:ext cx="24683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8" name="Shape 18"/>
            <p:cNvCxnSpPr/>
            <p:nvPr/>
          </p:nvCxnSpPr>
          <p:spPr>
            <a:xfrm rot="-5400000">
              <a:off x="-357712" y="1014527"/>
              <a:ext cx="2018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9" name="Shape 19"/>
            <p:cNvCxnSpPr/>
            <p:nvPr/>
          </p:nvCxnSpPr>
          <p:spPr>
            <a:xfrm rot="-5400000">
              <a:off x="-853" y="887576"/>
              <a:ext cx="17639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0" name="Shape 20"/>
            <p:cNvCxnSpPr/>
            <p:nvPr/>
          </p:nvCxnSpPr>
          <p:spPr>
            <a:xfrm rot="-5400000">
              <a:off x="326307" y="790194"/>
              <a:ext cx="15693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1" name="Shape 21"/>
            <p:cNvCxnSpPr/>
            <p:nvPr/>
          </p:nvCxnSpPr>
          <p:spPr>
            <a:xfrm rot="-5400000">
              <a:off x="636516" y="709726"/>
              <a:ext cx="14085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2" name="Shape 22"/>
            <p:cNvCxnSpPr/>
            <p:nvPr/>
          </p:nvCxnSpPr>
          <p:spPr>
            <a:xfrm rot="-5400000">
              <a:off x="972228" y="603961"/>
              <a:ext cx="11967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3" name="Shape 23"/>
            <p:cNvCxnSpPr/>
            <p:nvPr/>
          </p:nvCxnSpPr>
          <p:spPr>
            <a:xfrm rot="-5400000">
              <a:off x="1278236" y="527761"/>
              <a:ext cx="10443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4" name="Shape 24"/>
            <p:cNvCxnSpPr/>
            <p:nvPr/>
          </p:nvCxnSpPr>
          <p:spPr>
            <a:xfrm rot="-5400000">
              <a:off x="1590398" y="440776"/>
              <a:ext cx="879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5" name="Shape 25"/>
            <p:cNvCxnSpPr/>
            <p:nvPr/>
          </p:nvCxnSpPr>
          <p:spPr>
            <a:xfrm rot="-5400000">
              <a:off x="1883657" y="377227"/>
              <a:ext cx="7527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6" name="Shape 26"/>
            <p:cNvCxnSpPr/>
            <p:nvPr/>
          </p:nvCxnSpPr>
          <p:spPr>
            <a:xfrm rot="-5400000">
              <a:off x="2198066" y="292493"/>
              <a:ext cx="583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7" name="Shape 27"/>
            <p:cNvCxnSpPr/>
            <p:nvPr/>
          </p:nvCxnSpPr>
          <p:spPr>
            <a:xfrm rot="-5400000">
              <a:off x="2521027" y="199376"/>
              <a:ext cx="397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8" name="Shape 28"/>
            <p:cNvCxnSpPr/>
            <p:nvPr/>
          </p:nvCxnSpPr>
          <p:spPr>
            <a:xfrm rot="-5400000">
              <a:off x="2801688" y="148627"/>
              <a:ext cx="295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9" name="Shape 29"/>
            <p:cNvCxnSpPr/>
            <p:nvPr/>
          </p:nvCxnSpPr>
          <p:spPr>
            <a:xfrm rot="-5400000">
              <a:off x="3079242" y="102444"/>
              <a:ext cx="201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0" name="Shape 30"/>
            <p:cNvCxnSpPr/>
            <p:nvPr/>
          </p:nvCxnSpPr>
          <p:spPr>
            <a:xfrm rot="-5400000">
              <a:off x="3324762" y="85076"/>
              <a:ext cx="168600" cy="1500"/>
            </a:xfrm>
            <a:prstGeom prst="straightConnector1">
              <a:avLst/>
            </a:prstGeom>
            <a:noFill/>
            <a:ln w="12700" cap="flat">
              <a:solidFill>
                <a:srgbClr val="B7CCE4">
                  <a:alpha val="53725"/>
                </a:srgbClr>
              </a:solidFill>
              <a:prstDash val="solid"/>
              <a:round/>
              <a:headEnd type="none" w="med" len="med"/>
              <a:tailEnd type="none" w="med" len="med"/>
            </a:ln>
          </p:spPr>
        </p:cxnSp>
      </p:grpSp>
      <p:sp>
        <p:nvSpPr>
          <p:cNvPr id="31" name="Shape 31"/>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a:spcBef>
                <a:spcPts val="0"/>
              </a:spcBef>
              <a:buClr>
                <a:schemeClr val="lt1"/>
              </a:buClr>
              <a:buSzPct val="100000"/>
              <a:buNone/>
              <a:defRPr sz="4400">
                <a:solidFill>
                  <a:schemeClr val="lt1"/>
                </a:solidFill>
              </a:defRPr>
            </a:lvl1pPr>
            <a:lvl2pPr>
              <a:spcBef>
                <a:spcPts val="0"/>
              </a:spcBef>
              <a:buClr>
                <a:schemeClr val="lt1"/>
              </a:buClr>
              <a:buSzPct val="100000"/>
              <a:buNone/>
              <a:defRPr sz="4400">
                <a:solidFill>
                  <a:schemeClr val="lt1"/>
                </a:solidFill>
              </a:defRPr>
            </a:lvl2pPr>
            <a:lvl3pPr>
              <a:spcBef>
                <a:spcPts val="0"/>
              </a:spcBef>
              <a:buClr>
                <a:schemeClr val="lt1"/>
              </a:buClr>
              <a:buSzPct val="100000"/>
              <a:buNone/>
              <a:defRPr sz="4400">
                <a:solidFill>
                  <a:schemeClr val="lt1"/>
                </a:solidFill>
              </a:defRPr>
            </a:lvl3pPr>
            <a:lvl4pPr>
              <a:spcBef>
                <a:spcPts val="0"/>
              </a:spcBef>
              <a:buClr>
                <a:schemeClr val="lt1"/>
              </a:buClr>
              <a:buSzPct val="100000"/>
              <a:buNone/>
              <a:defRPr sz="4400">
                <a:solidFill>
                  <a:schemeClr val="lt1"/>
                </a:solidFill>
              </a:defRPr>
            </a:lvl4pPr>
            <a:lvl5pPr>
              <a:spcBef>
                <a:spcPts val="0"/>
              </a:spcBef>
              <a:buClr>
                <a:schemeClr val="lt1"/>
              </a:buClr>
              <a:buSzPct val="100000"/>
              <a:buNone/>
              <a:defRPr sz="4400">
                <a:solidFill>
                  <a:schemeClr val="lt1"/>
                </a:solidFill>
              </a:defRPr>
            </a:lvl5pPr>
            <a:lvl6pPr>
              <a:spcBef>
                <a:spcPts val="0"/>
              </a:spcBef>
              <a:buClr>
                <a:schemeClr val="lt1"/>
              </a:buClr>
              <a:buSzPct val="100000"/>
              <a:buNone/>
              <a:defRPr sz="4400">
                <a:solidFill>
                  <a:schemeClr val="lt1"/>
                </a:solidFill>
              </a:defRPr>
            </a:lvl6pPr>
            <a:lvl7pPr>
              <a:spcBef>
                <a:spcPts val="0"/>
              </a:spcBef>
              <a:buClr>
                <a:schemeClr val="lt1"/>
              </a:buClr>
              <a:buSzPct val="100000"/>
              <a:buNone/>
              <a:defRPr sz="4400">
                <a:solidFill>
                  <a:schemeClr val="lt1"/>
                </a:solidFill>
              </a:defRPr>
            </a:lvl7pPr>
            <a:lvl8pPr>
              <a:spcBef>
                <a:spcPts val="0"/>
              </a:spcBef>
              <a:buClr>
                <a:schemeClr val="lt1"/>
              </a:buClr>
              <a:buSzPct val="100000"/>
              <a:buNone/>
              <a:defRPr sz="4400">
                <a:solidFill>
                  <a:schemeClr val="lt1"/>
                </a:solidFill>
              </a:defRPr>
            </a:lvl8pPr>
            <a:lvl9pPr>
              <a:spcBef>
                <a:spcPts val="0"/>
              </a:spcBef>
              <a:buClr>
                <a:schemeClr val="lt1"/>
              </a:buClr>
              <a:buSzPct val="100000"/>
              <a:buNone/>
              <a:defRPr sz="4400">
                <a:solidFill>
                  <a:schemeClr val="lt1"/>
                </a:solidFill>
              </a:defRPr>
            </a:lvl9pPr>
          </a:lstStyle>
          <a:p>
            <a:endParaRPr/>
          </a:p>
        </p:txBody>
      </p:sp>
      <p:sp>
        <p:nvSpPr>
          <p:cNvPr id="32" name="Shape 32"/>
          <p:cNvSpPr txBox="1">
            <a:spLocks noGrp="1"/>
          </p:cNvSpPr>
          <p:nvPr>
            <p:ph type="body" idx="1"/>
          </p:nvPr>
        </p:nvSpPr>
        <p:spPr>
          <a:xfrm>
            <a:off x="457200" y="1200150"/>
            <a:ext cx="8229600" cy="3394500"/>
          </a:xfrm>
          <a:prstGeom prst="rect">
            <a:avLst/>
          </a:prstGeom>
          <a:noFill/>
          <a:ln>
            <a:noFill/>
          </a:ln>
        </p:spPr>
        <p:txBody>
          <a:bodyPr lIns="91425" tIns="91425" rIns="91425" bIns="91425" anchor="t" anchorCtr="0"/>
          <a:lstStyle>
            <a:lvl1pPr>
              <a:spcBef>
                <a:spcPts val="0"/>
              </a:spcBef>
              <a:buClr>
                <a:schemeClr val="dk2"/>
              </a:buClr>
              <a:buSzPct val="100000"/>
              <a:defRPr sz="1800">
                <a:solidFill>
                  <a:schemeClr val="dk2"/>
                </a:solidFill>
              </a:defRPr>
            </a:lvl1pPr>
            <a:lvl2pPr>
              <a:spcBef>
                <a:spcPts val="360"/>
              </a:spcBef>
              <a:buClr>
                <a:schemeClr val="dk2"/>
              </a:buClr>
              <a:buSzPct val="100000"/>
              <a:defRPr sz="1800">
                <a:solidFill>
                  <a:schemeClr val="dk2"/>
                </a:solidFill>
              </a:defRPr>
            </a:lvl2pPr>
            <a:lvl3pPr>
              <a:spcBef>
                <a:spcPts val="360"/>
              </a:spcBef>
              <a:buClr>
                <a:schemeClr val="dk2"/>
              </a:buClr>
              <a:buSzPct val="100000"/>
              <a:defRPr sz="1800">
                <a:solidFill>
                  <a:schemeClr val="dk2"/>
                </a:solidFill>
              </a:defRPr>
            </a:lvl3pPr>
            <a:lvl4pPr>
              <a:spcBef>
                <a:spcPts val="360"/>
              </a:spcBef>
              <a:buClr>
                <a:schemeClr val="dk2"/>
              </a:buClr>
              <a:buSzPct val="100000"/>
              <a:defRPr sz="1800">
                <a:solidFill>
                  <a:schemeClr val="dk2"/>
                </a:solidFill>
              </a:defRPr>
            </a:lvl4pPr>
            <a:lvl5pPr>
              <a:spcBef>
                <a:spcPts val="360"/>
              </a:spcBef>
              <a:buClr>
                <a:schemeClr val="dk2"/>
              </a:buClr>
              <a:buSzPct val="100000"/>
              <a:defRPr sz="1800">
                <a:solidFill>
                  <a:schemeClr val="dk2"/>
                </a:solidFill>
              </a:defRPr>
            </a:lvl5pPr>
            <a:lvl6pPr>
              <a:spcBef>
                <a:spcPts val="360"/>
              </a:spcBef>
              <a:buClr>
                <a:schemeClr val="dk2"/>
              </a:buClr>
              <a:buSzPct val="100000"/>
              <a:defRPr sz="1800">
                <a:solidFill>
                  <a:schemeClr val="dk2"/>
                </a:solidFill>
              </a:defRPr>
            </a:lvl6pPr>
            <a:lvl7pPr>
              <a:spcBef>
                <a:spcPts val="360"/>
              </a:spcBef>
              <a:buClr>
                <a:schemeClr val="dk2"/>
              </a:buClr>
              <a:buSzPct val="100000"/>
              <a:defRPr sz="1800">
                <a:solidFill>
                  <a:schemeClr val="dk2"/>
                </a:solidFill>
              </a:defRPr>
            </a:lvl7pPr>
            <a:lvl8pPr>
              <a:spcBef>
                <a:spcPts val="360"/>
              </a:spcBef>
              <a:buClr>
                <a:schemeClr val="dk2"/>
              </a:buClr>
              <a:buSzPct val="100000"/>
              <a:defRPr sz="1800">
                <a:solidFill>
                  <a:schemeClr val="dk2"/>
                </a:solidFill>
              </a:defRPr>
            </a:lvl8pPr>
            <a:lvl9pPr>
              <a:spcBef>
                <a:spcPts val="360"/>
              </a:spcBef>
              <a:buClr>
                <a:schemeClr val="dk2"/>
              </a:buClr>
              <a:buSzPct val="100000"/>
              <a:defRPr sz="1800">
                <a:solidFill>
                  <a:schemeClr val="dk2"/>
                </a:solidFill>
              </a:defRPr>
            </a:lvl9pPr>
          </a:lstStyle>
          <a:p>
            <a:endParaRPr/>
          </a:p>
        </p:txBody>
      </p:sp>
      <p:grpSp>
        <p:nvGrpSpPr>
          <p:cNvPr id="33" name="Shape 33"/>
          <p:cNvGrpSpPr/>
          <p:nvPr/>
        </p:nvGrpSpPr>
        <p:grpSpPr>
          <a:xfrm rot="10800000">
            <a:off x="5734187" y="3035893"/>
            <a:ext cx="3409812" cy="2107677"/>
            <a:chOff x="0" y="1493"/>
            <a:chExt cx="3409812" cy="2810236"/>
          </a:xfrm>
        </p:grpSpPr>
        <p:cxnSp>
          <p:nvCxnSpPr>
            <p:cNvPr id="34" name="Shape 34"/>
            <p:cNvCxnSpPr/>
            <p:nvPr/>
          </p:nvCxnSpPr>
          <p:spPr>
            <a:xfrm>
              <a:off x="0" y="245542"/>
              <a:ext cx="3251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5" name="Shape 35"/>
            <p:cNvCxnSpPr/>
            <p:nvPr/>
          </p:nvCxnSpPr>
          <p:spPr>
            <a:xfrm rot="-5400000">
              <a:off x="-1212177" y="1407880"/>
              <a:ext cx="2806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6" name="Shape 36"/>
            <p:cNvCxnSpPr/>
            <p:nvPr/>
          </p:nvCxnSpPr>
          <p:spPr>
            <a:xfrm>
              <a:off x="0" y="474143"/>
              <a:ext cx="26669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7" name="Shape 37"/>
            <p:cNvCxnSpPr/>
            <p:nvPr/>
          </p:nvCxnSpPr>
          <p:spPr>
            <a:xfrm>
              <a:off x="0" y="702743"/>
              <a:ext cx="21675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8" name="Shape 38"/>
            <p:cNvCxnSpPr/>
            <p:nvPr/>
          </p:nvCxnSpPr>
          <p:spPr>
            <a:xfrm>
              <a:off x="0" y="931342"/>
              <a:ext cx="18626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9" name="Shape 39"/>
            <p:cNvCxnSpPr/>
            <p:nvPr/>
          </p:nvCxnSpPr>
          <p:spPr>
            <a:xfrm>
              <a:off x="0" y="1159942"/>
              <a:ext cx="1490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0" name="Shape 40"/>
            <p:cNvCxnSpPr/>
            <p:nvPr/>
          </p:nvCxnSpPr>
          <p:spPr>
            <a:xfrm>
              <a:off x="0" y="1388542"/>
              <a:ext cx="12191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1" name="Shape 41"/>
            <p:cNvCxnSpPr/>
            <p:nvPr/>
          </p:nvCxnSpPr>
          <p:spPr>
            <a:xfrm>
              <a:off x="0" y="1617142"/>
              <a:ext cx="990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2" name="Shape 42"/>
            <p:cNvCxnSpPr/>
            <p:nvPr/>
          </p:nvCxnSpPr>
          <p:spPr>
            <a:xfrm>
              <a:off x="0" y="1845742"/>
              <a:ext cx="745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3" name="Shape 43"/>
            <p:cNvCxnSpPr/>
            <p:nvPr/>
          </p:nvCxnSpPr>
          <p:spPr>
            <a:xfrm>
              <a:off x="0" y="2074342"/>
              <a:ext cx="5333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4" name="Shape 44"/>
            <p:cNvCxnSpPr/>
            <p:nvPr/>
          </p:nvCxnSpPr>
          <p:spPr>
            <a:xfrm>
              <a:off x="0" y="2302943"/>
              <a:ext cx="262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5" name="Shape 45"/>
            <p:cNvCxnSpPr/>
            <p:nvPr/>
          </p:nvCxnSpPr>
          <p:spPr>
            <a:xfrm rot="-5400000">
              <a:off x="-814261" y="1238115"/>
              <a:ext cx="24683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6" name="Shape 46"/>
            <p:cNvCxnSpPr/>
            <p:nvPr/>
          </p:nvCxnSpPr>
          <p:spPr>
            <a:xfrm rot="-5400000">
              <a:off x="-357712" y="1014527"/>
              <a:ext cx="2018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7" name="Shape 47"/>
            <p:cNvCxnSpPr/>
            <p:nvPr/>
          </p:nvCxnSpPr>
          <p:spPr>
            <a:xfrm rot="-5400000">
              <a:off x="-853" y="887576"/>
              <a:ext cx="17639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8" name="Shape 48"/>
            <p:cNvCxnSpPr/>
            <p:nvPr/>
          </p:nvCxnSpPr>
          <p:spPr>
            <a:xfrm rot="-5400000">
              <a:off x="326307" y="790194"/>
              <a:ext cx="15693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9" name="Shape 49"/>
            <p:cNvCxnSpPr/>
            <p:nvPr/>
          </p:nvCxnSpPr>
          <p:spPr>
            <a:xfrm rot="-5400000">
              <a:off x="636516" y="709726"/>
              <a:ext cx="14085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0" name="Shape 50"/>
            <p:cNvCxnSpPr/>
            <p:nvPr/>
          </p:nvCxnSpPr>
          <p:spPr>
            <a:xfrm rot="-5400000">
              <a:off x="972228" y="603961"/>
              <a:ext cx="11967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1" name="Shape 51"/>
            <p:cNvCxnSpPr/>
            <p:nvPr/>
          </p:nvCxnSpPr>
          <p:spPr>
            <a:xfrm rot="-5400000">
              <a:off x="1278236" y="527761"/>
              <a:ext cx="10443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2" name="Shape 52"/>
            <p:cNvCxnSpPr/>
            <p:nvPr/>
          </p:nvCxnSpPr>
          <p:spPr>
            <a:xfrm rot="-5400000">
              <a:off x="1590398" y="440776"/>
              <a:ext cx="879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3" name="Shape 53"/>
            <p:cNvCxnSpPr/>
            <p:nvPr/>
          </p:nvCxnSpPr>
          <p:spPr>
            <a:xfrm rot="-5400000">
              <a:off x="1883657" y="377227"/>
              <a:ext cx="7527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4" name="Shape 54"/>
            <p:cNvCxnSpPr/>
            <p:nvPr/>
          </p:nvCxnSpPr>
          <p:spPr>
            <a:xfrm rot="-5400000">
              <a:off x="2198066" y="292493"/>
              <a:ext cx="583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5" name="Shape 55"/>
            <p:cNvCxnSpPr/>
            <p:nvPr/>
          </p:nvCxnSpPr>
          <p:spPr>
            <a:xfrm rot="-5400000">
              <a:off x="2521027" y="199376"/>
              <a:ext cx="397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6" name="Shape 56"/>
            <p:cNvCxnSpPr/>
            <p:nvPr/>
          </p:nvCxnSpPr>
          <p:spPr>
            <a:xfrm rot="-5400000">
              <a:off x="2801688" y="148627"/>
              <a:ext cx="295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7" name="Shape 57"/>
            <p:cNvCxnSpPr/>
            <p:nvPr/>
          </p:nvCxnSpPr>
          <p:spPr>
            <a:xfrm rot="-5400000">
              <a:off x="3079242" y="102444"/>
              <a:ext cx="201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8" name="Shape 58"/>
            <p:cNvCxnSpPr/>
            <p:nvPr/>
          </p:nvCxnSpPr>
          <p:spPr>
            <a:xfrm rot="-5400000">
              <a:off x="3324762" y="85076"/>
              <a:ext cx="168600" cy="1500"/>
            </a:xfrm>
            <a:prstGeom prst="straightConnector1">
              <a:avLst/>
            </a:prstGeom>
            <a:noFill/>
            <a:ln w="12700" cap="flat">
              <a:solidFill>
                <a:srgbClr val="B7CCE4">
                  <a:alpha val="53725"/>
                </a:srgbClr>
              </a:solidFill>
              <a:prstDash val="solid"/>
              <a:round/>
              <a:headEnd type="none" w="med" len="med"/>
              <a:tailEnd type="none" w="med" len="med"/>
            </a:ln>
          </p:spPr>
        </p:cxnSp>
      </p:gr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4.gif"/><Relationship Id="rId4" Type="http://schemas.openxmlformats.org/officeDocument/2006/relationships/image" Target="../media/image5.jpg"/><Relationship Id="rId5"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hyperlink" Target="http://www.corestandards.org/ELA-Literacy/W/5/6/" TargetMode="External"/><Relationship Id="rId4"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p:nvPr>
        </p:nvSpPr>
        <p:spPr>
          <a:xfrm>
            <a:off x="685800" y="947750"/>
            <a:ext cx="7772400" cy="900000"/>
          </a:xfrm>
          <a:prstGeom prst="rect">
            <a:avLst/>
          </a:prstGeom>
        </p:spPr>
        <p:txBody>
          <a:bodyPr lIns="91425" tIns="91425" rIns="91425" bIns="91425" anchor="b" anchorCtr="0">
            <a:noAutofit/>
          </a:bodyPr>
          <a:lstStyle/>
          <a:p>
            <a:pPr lvl="0" algn="l" rtl="0">
              <a:lnSpc>
                <a:spcPct val="115000"/>
              </a:lnSpc>
              <a:spcBef>
                <a:spcPts val="0"/>
              </a:spcBef>
              <a:buClr>
                <a:schemeClr val="dk1"/>
              </a:buClr>
              <a:buFont typeface="Arial"/>
              <a:buNone/>
            </a:pPr>
            <a:endParaRPr sz="2900">
              <a:solidFill>
                <a:srgbClr val="FFFFFF"/>
              </a:solidFill>
            </a:endParaRPr>
          </a:p>
          <a:p>
            <a:pPr lvl="0" algn="l" rtl="0">
              <a:lnSpc>
                <a:spcPct val="115000"/>
              </a:lnSpc>
              <a:spcBef>
                <a:spcPts val="0"/>
              </a:spcBef>
              <a:buClr>
                <a:schemeClr val="dk1"/>
              </a:buClr>
              <a:buFont typeface="Arial"/>
              <a:buNone/>
            </a:pPr>
            <a:endParaRPr sz="2900">
              <a:solidFill>
                <a:srgbClr val="FFFFFF"/>
              </a:solidFill>
            </a:endParaRPr>
          </a:p>
          <a:p>
            <a:pPr>
              <a:spcBef>
                <a:spcPts val="0"/>
              </a:spcBef>
              <a:buNone/>
            </a:pPr>
            <a:r>
              <a:rPr lang="en" sz="4800"/>
              <a:t>Materials Support </a:t>
            </a:r>
          </a:p>
        </p:txBody>
      </p:sp>
      <p:sp>
        <p:nvSpPr>
          <p:cNvPr id="90" name="Shape 90"/>
          <p:cNvSpPr txBox="1">
            <a:spLocks noGrp="1"/>
          </p:cNvSpPr>
          <p:nvPr>
            <p:ph type="subTitle" idx="1"/>
          </p:nvPr>
        </p:nvSpPr>
        <p:spPr>
          <a:xfrm>
            <a:off x="685800" y="1590675"/>
            <a:ext cx="7772400" cy="714599"/>
          </a:xfrm>
          <a:prstGeom prst="rect">
            <a:avLst/>
          </a:prstGeom>
        </p:spPr>
        <p:txBody>
          <a:bodyPr lIns="91425" tIns="91425" rIns="91425" bIns="91425" anchor="t" anchorCtr="0">
            <a:noAutofit/>
          </a:bodyPr>
          <a:lstStyle/>
          <a:p>
            <a:pPr>
              <a:spcBef>
                <a:spcPts val="0"/>
              </a:spcBef>
              <a:buNone/>
            </a:pPr>
            <a:r>
              <a:rPr lang="en" sz="3000"/>
              <a:t>For the 21st Century School Library </a:t>
            </a:r>
          </a:p>
        </p:txBody>
      </p:sp>
      <p:sp>
        <p:nvSpPr>
          <p:cNvPr id="91" name="Shape 91"/>
          <p:cNvSpPr txBox="1"/>
          <p:nvPr/>
        </p:nvSpPr>
        <p:spPr>
          <a:xfrm>
            <a:off x="1580800" y="3041000"/>
            <a:ext cx="5992799" cy="1462799"/>
          </a:xfrm>
          <a:prstGeom prst="rect">
            <a:avLst/>
          </a:prstGeom>
          <a:noFill/>
          <a:ln>
            <a:noFill/>
          </a:ln>
        </p:spPr>
        <p:txBody>
          <a:bodyPr lIns="91425" tIns="91425" rIns="91425" bIns="91425" anchor="t" anchorCtr="0">
            <a:noAutofit/>
          </a:bodyPr>
          <a:lstStyle/>
          <a:p>
            <a:pPr>
              <a:spcBef>
                <a:spcPts val="0"/>
              </a:spcBef>
              <a:buNone/>
            </a:pPr>
            <a:endParaRPr/>
          </a:p>
        </p:txBody>
      </p:sp>
      <p:sp>
        <p:nvSpPr>
          <p:cNvPr id="92" name="Shape 92"/>
          <p:cNvSpPr txBox="1"/>
          <p:nvPr/>
        </p:nvSpPr>
        <p:spPr>
          <a:xfrm>
            <a:off x="685800" y="2119325"/>
            <a:ext cx="6769799" cy="1521900"/>
          </a:xfrm>
          <a:prstGeom prst="rect">
            <a:avLst/>
          </a:prstGeom>
          <a:noFill/>
          <a:ln>
            <a:noFill/>
          </a:ln>
        </p:spPr>
        <p:txBody>
          <a:bodyPr lIns="91425" tIns="91425" rIns="91425" bIns="91425" anchor="t" anchorCtr="0">
            <a:noAutofit/>
          </a:bodyPr>
          <a:lstStyle/>
          <a:p>
            <a:pPr rtl="0">
              <a:spcBef>
                <a:spcPts val="0"/>
              </a:spcBef>
              <a:buNone/>
            </a:pPr>
            <a:r>
              <a:rPr lang="en" sz="1300">
                <a:solidFill>
                  <a:schemeClr val="lt2"/>
                </a:solidFill>
              </a:rPr>
              <a:t>Laurie Brooks, Consultant</a:t>
            </a:r>
          </a:p>
          <a:p>
            <a:pPr rtl="0">
              <a:spcBef>
                <a:spcPts val="0"/>
              </a:spcBef>
              <a:buNone/>
            </a:pPr>
            <a:r>
              <a:rPr lang="en" sz="1300">
                <a:solidFill>
                  <a:schemeClr val="lt2"/>
                </a:solidFill>
              </a:rPr>
              <a:t>Mary Beth Farr, DLD</a:t>
            </a:r>
          </a:p>
          <a:p>
            <a:pPr rtl="0">
              <a:spcBef>
                <a:spcPts val="0"/>
              </a:spcBef>
              <a:buNone/>
            </a:pPr>
            <a:r>
              <a:rPr lang="en" sz="1300">
                <a:solidFill>
                  <a:schemeClr val="lt2"/>
                </a:solidFill>
              </a:rPr>
              <a:t>Ellen Frank, Flushing High School</a:t>
            </a:r>
          </a:p>
          <a:p>
            <a:pPr rtl="0">
              <a:spcBef>
                <a:spcPts val="0"/>
              </a:spcBef>
              <a:buNone/>
            </a:pPr>
            <a:r>
              <a:rPr lang="en" sz="1300">
                <a:solidFill>
                  <a:schemeClr val="lt2"/>
                </a:solidFill>
              </a:rPr>
              <a:t>Carri Manchester, SED</a:t>
            </a:r>
          </a:p>
          <a:p>
            <a:pPr rtl="0">
              <a:spcBef>
                <a:spcPts val="0"/>
              </a:spcBef>
              <a:buNone/>
            </a:pPr>
            <a:r>
              <a:rPr lang="en" sz="1300">
                <a:solidFill>
                  <a:schemeClr val="lt2"/>
                </a:solidFill>
              </a:rPr>
              <a:t>Lisa Perkowski, Port Jervis Middle School</a:t>
            </a:r>
          </a:p>
          <a:p>
            <a:pPr rtl="0">
              <a:spcBef>
                <a:spcPts val="0"/>
              </a:spcBef>
              <a:buNone/>
            </a:pPr>
            <a:r>
              <a:rPr lang="en" sz="1300">
                <a:solidFill>
                  <a:schemeClr val="lt2"/>
                </a:solidFill>
              </a:rPr>
              <a:t>Fran Roscello, Consultant</a:t>
            </a:r>
          </a:p>
          <a:p>
            <a:pPr rtl="0">
              <a:spcBef>
                <a:spcPts val="0"/>
              </a:spcBef>
              <a:buNone/>
            </a:pPr>
            <a:r>
              <a:rPr lang="en" sz="1300">
                <a:solidFill>
                  <a:schemeClr val="lt2"/>
                </a:solidFill>
              </a:rPr>
              <a:t>Annette Schiano, Gateschili Central School District</a:t>
            </a:r>
          </a:p>
          <a:p>
            <a:pPr rtl="0">
              <a:spcBef>
                <a:spcPts val="0"/>
              </a:spcBef>
              <a:buNone/>
            </a:pPr>
            <a:r>
              <a:rPr lang="en" sz="1300">
                <a:solidFill>
                  <a:schemeClr val="lt2"/>
                </a:solidFill>
              </a:rPr>
              <a:t>Amy Jo Southworth, Bay Shore High School</a:t>
            </a:r>
          </a:p>
          <a:p>
            <a:pPr rtl="0">
              <a:spcBef>
                <a:spcPts val="0"/>
              </a:spcBef>
              <a:buNone/>
            </a:pPr>
            <a:r>
              <a:rPr lang="en" sz="1300">
                <a:solidFill>
                  <a:schemeClr val="lt2"/>
                </a:solidFill>
              </a:rPr>
              <a:t>Karen Sperrazza, President NYLA/SSL</a:t>
            </a:r>
          </a:p>
          <a:p>
            <a:pPr rtl="0">
              <a:spcBef>
                <a:spcPts val="0"/>
              </a:spcBef>
              <a:buNone/>
            </a:pPr>
            <a:endParaRPr>
              <a:solidFill>
                <a:schemeClr val="lt2"/>
              </a:solidFill>
            </a:endParaRPr>
          </a:p>
          <a:p>
            <a:pPr rtl="0">
              <a:spcBef>
                <a:spcPts val="0"/>
              </a:spcBef>
              <a:buNone/>
            </a:pPr>
            <a:endParaRPr/>
          </a:p>
          <a:p>
            <a:pPr>
              <a:spcBef>
                <a:spcPts val="0"/>
              </a:spcBef>
              <a:buNone/>
            </a:pPr>
            <a:endParaRPr>
              <a:solidFill>
                <a:srgbClr val="F2F2F2"/>
              </a:solidFill>
            </a:endParaRPr>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pic>
        <p:nvPicPr>
          <p:cNvPr id="151" name="Shape 151"/>
          <p:cNvPicPr preferRelativeResize="0"/>
          <p:nvPr/>
        </p:nvPicPr>
        <p:blipFill>
          <a:blip r:embed="rId3"/>
          <a:stretch>
            <a:fillRect/>
          </a:stretch>
        </p:blipFill>
        <p:spPr>
          <a:xfrm>
            <a:off x="237825" y="1343387"/>
            <a:ext cx="3502223" cy="3502223"/>
          </a:xfrm>
          <a:prstGeom prst="rect">
            <a:avLst/>
          </a:prstGeom>
          <a:noFill/>
          <a:ln>
            <a:noFill/>
          </a:ln>
        </p:spPr>
      </p:pic>
      <p:sp>
        <p:nvSpPr>
          <p:cNvPr id="152" name="Shape 152"/>
          <p:cNvSpPr txBox="1">
            <a:spLocks noGrp="1"/>
          </p:cNvSpPr>
          <p:nvPr>
            <p:ph type="title"/>
          </p:nvPr>
        </p:nvSpPr>
        <p:spPr>
          <a:xfrm>
            <a:off x="326225" y="101100"/>
            <a:ext cx="7446599" cy="815699"/>
          </a:xfrm>
          <a:prstGeom prst="rect">
            <a:avLst/>
          </a:prstGeom>
        </p:spPr>
        <p:txBody>
          <a:bodyPr lIns="91425" tIns="91425" rIns="91425" bIns="91425" anchor="b" anchorCtr="0">
            <a:noAutofit/>
          </a:bodyPr>
          <a:lstStyle/>
          <a:p>
            <a:pPr>
              <a:spcBef>
                <a:spcPts val="0"/>
              </a:spcBef>
              <a:buNone/>
            </a:pPr>
            <a:r>
              <a:rPr lang="en" sz="3000"/>
              <a:t>Nonfiction Required by Common Core</a:t>
            </a:r>
          </a:p>
        </p:txBody>
      </p:sp>
      <p:sp>
        <p:nvSpPr>
          <p:cNvPr id="153" name="Shape 153"/>
          <p:cNvSpPr txBox="1">
            <a:spLocks noGrp="1"/>
          </p:cNvSpPr>
          <p:nvPr>
            <p:ph type="body" idx="1"/>
          </p:nvPr>
        </p:nvSpPr>
        <p:spPr>
          <a:xfrm>
            <a:off x="3969550" y="1240500"/>
            <a:ext cx="4100399" cy="3707999"/>
          </a:xfrm>
          <a:prstGeom prst="rect">
            <a:avLst/>
          </a:prstGeom>
        </p:spPr>
        <p:txBody>
          <a:bodyPr lIns="91425" tIns="91425" rIns="91425" bIns="91425" anchor="t" anchorCtr="0">
            <a:noAutofit/>
          </a:bodyPr>
          <a:lstStyle/>
          <a:p>
            <a:pPr rtl="0">
              <a:spcBef>
                <a:spcPts val="0"/>
              </a:spcBef>
              <a:buNone/>
            </a:pPr>
            <a:r>
              <a:rPr lang="en" sz="2400">
                <a:solidFill>
                  <a:srgbClr val="202020"/>
                </a:solidFill>
              </a:rPr>
              <a:t>“Fulfilling the Standards for 6-12 ELA requires </a:t>
            </a:r>
            <a:r>
              <a:rPr lang="en" sz="2400" b="1">
                <a:solidFill>
                  <a:srgbClr val="202020"/>
                </a:solidFill>
              </a:rPr>
              <a:t>much greater attention to a specific category of informational text</a:t>
            </a:r>
            <a:r>
              <a:rPr lang="en" sz="2400">
                <a:solidFill>
                  <a:srgbClr val="202020"/>
                </a:solidFill>
              </a:rPr>
              <a:t>—literary nonfiction—than has been traditional.”</a:t>
            </a:r>
          </a:p>
          <a:p>
            <a:pPr>
              <a:spcBef>
                <a:spcPts val="0"/>
              </a:spcBef>
              <a:buNone/>
            </a:pPr>
            <a:r>
              <a:rPr lang="en" sz="1300">
                <a:solidFill>
                  <a:srgbClr val="202020"/>
                </a:solidFill>
              </a:rPr>
              <a:t>http://www.corestandards.org/ELA-Literacy/introduction/key-design-consideration/</a:t>
            </a:r>
          </a:p>
        </p:txBody>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pic>
        <p:nvPicPr>
          <p:cNvPr id="158" name="Shape 158"/>
          <p:cNvPicPr preferRelativeResize="0"/>
          <p:nvPr/>
        </p:nvPicPr>
        <p:blipFill rotWithShape="1">
          <a:blip r:embed="rId3"/>
          <a:srcRect l="901" t="18144" r="72670" b="44055"/>
          <a:stretch/>
        </p:blipFill>
        <p:spPr>
          <a:xfrm>
            <a:off x="4299650" y="0"/>
            <a:ext cx="3210861" cy="3605224"/>
          </a:xfrm>
          <a:prstGeom prst="rect">
            <a:avLst/>
          </a:prstGeom>
          <a:noFill/>
          <a:ln>
            <a:noFill/>
          </a:ln>
        </p:spPr>
      </p:pic>
      <p:pic>
        <p:nvPicPr>
          <p:cNvPr id="159" name="Shape 159"/>
          <p:cNvPicPr preferRelativeResize="0"/>
          <p:nvPr/>
        </p:nvPicPr>
        <p:blipFill rotWithShape="1">
          <a:blip r:embed="rId3"/>
          <a:srcRect l="62830" t="17452" r="25027" b="44054"/>
          <a:stretch/>
        </p:blipFill>
        <p:spPr>
          <a:xfrm>
            <a:off x="7429900" y="0"/>
            <a:ext cx="1422514" cy="3605224"/>
          </a:xfrm>
          <a:prstGeom prst="rect">
            <a:avLst/>
          </a:prstGeom>
          <a:noFill/>
          <a:ln>
            <a:noFill/>
          </a:ln>
        </p:spPr>
      </p:pic>
      <p:sp>
        <p:nvSpPr>
          <p:cNvPr id="160" name="Shape 160"/>
          <p:cNvSpPr txBox="1"/>
          <p:nvPr/>
        </p:nvSpPr>
        <p:spPr>
          <a:xfrm>
            <a:off x="4590175" y="4776600"/>
            <a:ext cx="4310099" cy="366899"/>
          </a:xfrm>
          <a:prstGeom prst="rect">
            <a:avLst/>
          </a:prstGeom>
          <a:noFill/>
          <a:ln>
            <a:noFill/>
          </a:ln>
        </p:spPr>
        <p:txBody>
          <a:bodyPr lIns="91425" tIns="91425" rIns="91425" bIns="91425" anchor="ctr" anchorCtr="0">
            <a:noAutofit/>
          </a:bodyPr>
          <a:lstStyle/>
          <a:p>
            <a:pPr lvl="0" rtl="0">
              <a:spcBef>
                <a:spcPts val="0"/>
              </a:spcBef>
              <a:buNone/>
            </a:pPr>
            <a:r>
              <a:rPr lang="en" sz="1000"/>
              <a:t>http://www.slj.com/2013/06/research/sljs-average-book-prices-2013/</a:t>
            </a:r>
          </a:p>
        </p:txBody>
      </p:sp>
      <p:sp>
        <p:nvSpPr>
          <p:cNvPr id="161" name="Shape 161"/>
          <p:cNvSpPr txBox="1">
            <a:spLocks noGrp="1"/>
          </p:cNvSpPr>
          <p:nvPr>
            <p:ph type="title"/>
          </p:nvPr>
        </p:nvSpPr>
        <p:spPr>
          <a:xfrm>
            <a:off x="192525" y="577550"/>
            <a:ext cx="6149100" cy="1394699"/>
          </a:xfrm>
          <a:prstGeom prst="rect">
            <a:avLst/>
          </a:prstGeom>
        </p:spPr>
        <p:txBody>
          <a:bodyPr lIns="91425" tIns="91425" rIns="91425" bIns="91425" anchor="b" anchorCtr="0">
            <a:noAutofit/>
          </a:bodyPr>
          <a:lstStyle/>
          <a:p>
            <a:pPr rtl="0">
              <a:spcBef>
                <a:spcPts val="0"/>
              </a:spcBef>
              <a:buNone/>
            </a:pPr>
            <a:r>
              <a:rPr lang="en" sz="4000"/>
              <a:t>Increasing Cost </a:t>
            </a:r>
          </a:p>
          <a:p>
            <a:pPr lvl="0" rtl="0">
              <a:spcBef>
                <a:spcPts val="0"/>
              </a:spcBef>
              <a:buNone/>
            </a:pPr>
            <a:r>
              <a:rPr lang="en" sz="4000"/>
              <a:t>of Materials</a:t>
            </a:r>
          </a:p>
          <a:p>
            <a:pPr lvl="0" rtl="0">
              <a:spcBef>
                <a:spcPts val="0"/>
              </a:spcBef>
              <a:buNone/>
            </a:pPr>
            <a:r>
              <a:rPr lang="en"/>
              <a:t> </a:t>
            </a:r>
          </a:p>
        </p:txBody>
      </p:sp>
      <p:sp>
        <p:nvSpPr>
          <p:cNvPr id="162" name="Shape 162"/>
          <p:cNvSpPr txBox="1"/>
          <p:nvPr/>
        </p:nvSpPr>
        <p:spPr>
          <a:xfrm>
            <a:off x="279700" y="1489300"/>
            <a:ext cx="3923100" cy="2855099"/>
          </a:xfrm>
          <a:prstGeom prst="rect">
            <a:avLst/>
          </a:prstGeom>
          <a:noFill/>
          <a:ln>
            <a:noFill/>
          </a:ln>
        </p:spPr>
        <p:txBody>
          <a:bodyPr lIns="91425" tIns="91425" rIns="91425" bIns="91425" anchor="t" anchorCtr="0">
            <a:noAutofit/>
          </a:bodyPr>
          <a:lstStyle/>
          <a:p>
            <a:pPr>
              <a:spcBef>
                <a:spcPts val="0"/>
              </a:spcBef>
              <a:buNone/>
            </a:pPr>
            <a:r>
              <a:rPr lang="en" sz="2400"/>
              <a:t>With this average cost per book, a librarian in a school serving 1,000 students would be able to purchase 300 titles with current state aid -- the equivalent of one third of a book per student. </a:t>
            </a:r>
          </a:p>
        </p:txBody>
      </p:sp>
      <p:sp>
        <p:nvSpPr>
          <p:cNvPr id="163" name="Shape 163"/>
          <p:cNvSpPr txBox="1"/>
          <p:nvPr/>
        </p:nvSpPr>
        <p:spPr>
          <a:xfrm>
            <a:off x="7427125" y="-9525"/>
            <a:ext cx="1422600" cy="366899"/>
          </a:xfrm>
          <a:prstGeom prst="rect">
            <a:avLst/>
          </a:prstGeom>
          <a:solidFill>
            <a:schemeClr val="dk2"/>
          </a:solidFill>
          <a:ln>
            <a:noFill/>
          </a:ln>
        </p:spPr>
        <p:txBody>
          <a:bodyPr lIns="91425" tIns="91425" rIns="91425" bIns="91425" anchor="t" anchorCtr="0">
            <a:noAutofit/>
          </a:bodyPr>
          <a:lstStyle/>
          <a:p>
            <a:pPr>
              <a:spcBef>
                <a:spcPts val="0"/>
              </a:spcBef>
              <a:buNone/>
            </a:pPr>
            <a:r>
              <a:rPr lang="en" sz="1800">
                <a:solidFill>
                  <a:schemeClr val="lt1"/>
                </a:solidFill>
              </a:rPr>
              <a:t>2013</a:t>
            </a:r>
          </a:p>
        </p:txBody>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457200" y="101100"/>
            <a:ext cx="7315499" cy="1013999"/>
          </a:xfrm>
          <a:prstGeom prst="rect">
            <a:avLst/>
          </a:prstGeom>
        </p:spPr>
        <p:txBody>
          <a:bodyPr lIns="91425" tIns="91425" rIns="91425" bIns="91425" anchor="b" anchorCtr="0">
            <a:noAutofit/>
          </a:bodyPr>
          <a:lstStyle/>
          <a:p>
            <a:pPr lvl="0" rtl="0">
              <a:spcBef>
                <a:spcPts val="0"/>
              </a:spcBef>
              <a:buNone/>
            </a:pPr>
            <a:r>
              <a:rPr lang="en"/>
              <a:t>Proposal 2</a:t>
            </a:r>
          </a:p>
        </p:txBody>
      </p:sp>
      <p:sp>
        <p:nvSpPr>
          <p:cNvPr id="169" name="Shape 169"/>
          <p:cNvSpPr txBox="1">
            <a:spLocks noGrp="1"/>
          </p:cNvSpPr>
          <p:nvPr>
            <p:ph type="body" idx="1"/>
          </p:nvPr>
        </p:nvSpPr>
        <p:spPr>
          <a:xfrm>
            <a:off x="457200" y="1200150"/>
            <a:ext cx="4791600" cy="3543900"/>
          </a:xfrm>
          <a:prstGeom prst="rect">
            <a:avLst/>
          </a:prstGeom>
        </p:spPr>
        <p:txBody>
          <a:bodyPr lIns="91425" tIns="91425" rIns="91425" bIns="91425" anchor="t" anchorCtr="0">
            <a:noAutofit/>
          </a:bodyPr>
          <a:lstStyle/>
          <a:p>
            <a:pPr rtl="0">
              <a:spcBef>
                <a:spcPts val="0"/>
              </a:spcBef>
              <a:buNone/>
            </a:pPr>
            <a:r>
              <a:rPr lang="en" sz="2400"/>
              <a:t>NYLA, with the support of SED, will form a taskforce to review current data, assess needs, and formulate a proposal for an increase in Library Materials Aid. We request the Regents include this proposal in their legislative package. </a:t>
            </a:r>
          </a:p>
          <a:p>
            <a:pPr lvl="0" rtl="0">
              <a:spcBef>
                <a:spcPts val="0"/>
              </a:spcBef>
              <a:buNone/>
            </a:pPr>
            <a:r>
              <a:rPr lang="en" sz="2400"/>
              <a:t> </a:t>
            </a:r>
          </a:p>
        </p:txBody>
      </p:sp>
      <p:sp>
        <p:nvSpPr>
          <p:cNvPr id="170" name="Shape 170"/>
          <p:cNvSpPr txBox="1"/>
          <p:nvPr/>
        </p:nvSpPr>
        <p:spPr>
          <a:xfrm>
            <a:off x="5463550" y="1200150"/>
            <a:ext cx="3523199" cy="3820499"/>
          </a:xfrm>
          <a:prstGeom prst="rect">
            <a:avLst/>
          </a:prstGeom>
          <a:noFill/>
          <a:ln>
            <a:noFill/>
          </a:ln>
        </p:spPr>
        <p:txBody>
          <a:bodyPr lIns="91425" tIns="91425" rIns="91425" bIns="91425" anchor="t" anchorCtr="0">
            <a:noAutofit/>
          </a:bodyPr>
          <a:lstStyle/>
          <a:p>
            <a:pPr lvl="0" rtl="0">
              <a:spcBef>
                <a:spcPts val="0"/>
              </a:spcBef>
              <a:buNone/>
            </a:pPr>
            <a:r>
              <a:rPr lang="en" sz="2400"/>
              <a:t>School librarians can meet the evolving Common Core demands for quality print and non-print content.</a:t>
            </a:r>
          </a:p>
        </p:txBody>
      </p:sp>
      <p:cxnSp>
        <p:nvCxnSpPr>
          <p:cNvPr id="171" name="Shape 171"/>
          <p:cNvCxnSpPr/>
          <p:nvPr/>
        </p:nvCxnSpPr>
        <p:spPr>
          <a:xfrm rot="10800000" flipH="1">
            <a:off x="4622100" y="2547900"/>
            <a:ext cx="819000" cy="35099"/>
          </a:xfrm>
          <a:prstGeom prst="straightConnector1">
            <a:avLst/>
          </a:prstGeom>
          <a:noFill/>
          <a:ln w="76200" cap="flat">
            <a:solidFill>
              <a:schemeClr val="dk2"/>
            </a:solidFill>
            <a:prstDash val="solid"/>
            <a:round/>
            <a:headEnd type="none" w="lg" len="lg"/>
            <a:tailEnd type="triangle" w="lg" len="lg"/>
          </a:ln>
        </p:spPr>
      </p:cxn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title"/>
          </p:nvPr>
        </p:nvSpPr>
        <p:spPr>
          <a:xfrm>
            <a:off x="457200" y="101100"/>
            <a:ext cx="7315499" cy="1013999"/>
          </a:xfrm>
          <a:prstGeom prst="rect">
            <a:avLst/>
          </a:prstGeom>
        </p:spPr>
        <p:txBody>
          <a:bodyPr lIns="91425" tIns="91425" rIns="91425" bIns="91425" anchor="b" anchorCtr="0">
            <a:noAutofit/>
          </a:bodyPr>
          <a:lstStyle/>
          <a:p>
            <a:pPr>
              <a:spcBef>
                <a:spcPts val="0"/>
              </a:spcBef>
              <a:buNone/>
            </a:pPr>
            <a:r>
              <a:rPr lang="en"/>
              <a:t>Electronic Content </a:t>
            </a:r>
          </a:p>
        </p:txBody>
      </p:sp>
      <p:sp>
        <p:nvSpPr>
          <p:cNvPr id="177" name="Shape 177"/>
          <p:cNvSpPr txBox="1">
            <a:spLocks noGrp="1"/>
          </p:cNvSpPr>
          <p:nvPr>
            <p:ph type="body" idx="1"/>
          </p:nvPr>
        </p:nvSpPr>
        <p:spPr>
          <a:xfrm>
            <a:off x="457200" y="1247775"/>
            <a:ext cx="6084000" cy="3700800"/>
          </a:xfrm>
          <a:prstGeom prst="rect">
            <a:avLst/>
          </a:prstGeom>
        </p:spPr>
        <p:txBody>
          <a:bodyPr lIns="91425" tIns="91425" rIns="91425" bIns="91425" anchor="t" anchorCtr="0">
            <a:noAutofit/>
          </a:bodyPr>
          <a:lstStyle/>
          <a:p>
            <a:pPr marL="457200" lvl="0" indent="-381000" rtl="0">
              <a:spcBef>
                <a:spcPts val="0"/>
              </a:spcBef>
              <a:buClr>
                <a:schemeClr val="dk2"/>
              </a:buClr>
              <a:buSzPct val="100000"/>
              <a:buFont typeface="Arial"/>
              <a:buChar char="●"/>
            </a:pPr>
            <a:r>
              <a:rPr lang="en" sz="2400"/>
              <a:t>Portable </a:t>
            </a:r>
          </a:p>
          <a:p>
            <a:pPr marL="457200" lvl="0" indent="-381000" rtl="0">
              <a:spcBef>
                <a:spcPts val="0"/>
              </a:spcBef>
              <a:buClr>
                <a:schemeClr val="dk2"/>
              </a:buClr>
              <a:buSzPct val="100000"/>
              <a:buFont typeface="Arial"/>
              <a:buChar char="●"/>
            </a:pPr>
            <a:r>
              <a:rPr lang="en" sz="2400"/>
              <a:t>Provides 24-7 access </a:t>
            </a:r>
          </a:p>
          <a:p>
            <a:pPr marL="457200" lvl="0" indent="-381000" rtl="0">
              <a:spcBef>
                <a:spcPts val="0"/>
              </a:spcBef>
              <a:buClr>
                <a:schemeClr val="dk2"/>
              </a:buClr>
              <a:buSzPct val="100000"/>
              <a:buFont typeface="Arial"/>
              <a:buChar char="●"/>
            </a:pPr>
            <a:r>
              <a:rPr lang="en" sz="2400"/>
              <a:t>Supports “BYOD” (</a:t>
            </a:r>
            <a:r>
              <a:rPr lang="en" sz="2400" b="1"/>
              <a:t>b</a:t>
            </a:r>
            <a:r>
              <a:rPr lang="en" sz="2400"/>
              <a:t>ring </a:t>
            </a:r>
            <a:r>
              <a:rPr lang="en" sz="2400" b="1"/>
              <a:t>y</a:t>
            </a:r>
            <a:r>
              <a:rPr lang="en" sz="2400"/>
              <a:t>our </a:t>
            </a:r>
            <a:r>
              <a:rPr lang="en" sz="2400" b="1"/>
              <a:t>o</a:t>
            </a:r>
            <a:r>
              <a:rPr lang="en" sz="2400"/>
              <a:t>wn </a:t>
            </a:r>
            <a:r>
              <a:rPr lang="en" sz="2400" b="1"/>
              <a:t>d</a:t>
            </a:r>
            <a:r>
              <a:rPr lang="en" sz="2400"/>
              <a:t>evice) schools</a:t>
            </a:r>
          </a:p>
          <a:p>
            <a:pPr marL="457200" lvl="0" indent="-381000" rtl="0">
              <a:spcBef>
                <a:spcPts val="0"/>
              </a:spcBef>
              <a:buClr>
                <a:schemeClr val="dk2"/>
              </a:buClr>
              <a:buSzPct val="100000"/>
              <a:buFont typeface="Arial"/>
              <a:buChar char="●"/>
            </a:pPr>
            <a:r>
              <a:rPr lang="en" sz="2400"/>
              <a:t>Easily updated</a:t>
            </a:r>
          </a:p>
          <a:p>
            <a:pPr marL="457200" lvl="0" indent="-381000" rtl="0">
              <a:spcBef>
                <a:spcPts val="0"/>
              </a:spcBef>
              <a:buClr>
                <a:schemeClr val="dk2"/>
              </a:buClr>
              <a:buSzPct val="100000"/>
              <a:buFont typeface="Arial"/>
              <a:buChar char="●"/>
            </a:pPr>
            <a:r>
              <a:rPr lang="en" sz="2400"/>
              <a:t>Adaptable to multiple learning styles  </a:t>
            </a:r>
          </a:p>
          <a:p>
            <a:pPr marL="457200" lvl="0" indent="-381000" rtl="0">
              <a:spcBef>
                <a:spcPts val="0"/>
              </a:spcBef>
              <a:buClr>
                <a:schemeClr val="dk2"/>
              </a:buClr>
              <a:buSzPct val="100000"/>
              <a:buFont typeface="Arial"/>
              <a:buChar char="●"/>
            </a:pPr>
            <a:r>
              <a:rPr lang="en" sz="2400"/>
              <a:t>Prepares for college and careers</a:t>
            </a:r>
          </a:p>
          <a:p>
            <a:pPr marL="457200" lvl="0" indent="-419100" rtl="0">
              <a:spcBef>
                <a:spcPts val="0"/>
              </a:spcBef>
              <a:buClr>
                <a:schemeClr val="dk2"/>
              </a:buClr>
              <a:buSzPct val="125000"/>
              <a:buFont typeface="Arial"/>
              <a:buChar char="●"/>
            </a:pPr>
            <a:r>
              <a:rPr lang="en" sz="2400"/>
              <a:t>Required by the Common Core</a:t>
            </a:r>
            <a:r>
              <a:rPr lang="en" sz="3000"/>
              <a:t>   </a:t>
            </a:r>
          </a:p>
          <a:p>
            <a:pPr>
              <a:spcBef>
                <a:spcPts val="0"/>
              </a:spcBef>
              <a:buNone/>
            </a:pPr>
            <a:endParaRPr/>
          </a:p>
        </p:txBody>
      </p:sp>
      <p:pic>
        <p:nvPicPr>
          <p:cNvPr id="178" name="Shape 178"/>
          <p:cNvPicPr preferRelativeResize="0"/>
          <p:nvPr/>
        </p:nvPicPr>
        <p:blipFill>
          <a:blip r:embed="rId3"/>
          <a:stretch>
            <a:fillRect/>
          </a:stretch>
        </p:blipFill>
        <p:spPr>
          <a:xfrm>
            <a:off x="6586376" y="3232849"/>
            <a:ext cx="2375648" cy="1014000"/>
          </a:xfrm>
          <a:prstGeom prst="rect">
            <a:avLst/>
          </a:prstGeom>
          <a:noFill/>
          <a:ln>
            <a:noFill/>
          </a:ln>
        </p:spPr>
      </p:pic>
      <p:pic>
        <p:nvPicPr>
          <p:cNvPr id="179" name="Shape 179"/>
          <p:cNvPicPr preferRelativeResize="0"/>
          <p:nvPr/>
        </p:nvPicPr>
        <p:blipFill>
          <a:blip r:embed="rId4"/>
          <a:stretch>
            <a:fillRect/>
          </a:stretch>
        </p:blipFill>
        <p:spPr>
          <a:xfrm>
            <a:off x="6586375" y="1318249"/>
            <a:ext cx="1657475" cy="919579"/>
          </a:xfrm>
          <a:prstGeom prst="rect">
            <a:avLst/>
          </a:prstGeom>
          <a:noFill/>
          <a:ln>
            <a:noFill/>
          </a:ln>
        </p:spPr>
      </p:pic>
      <p:pic>
        <p:nvPicPr>
          <p:cNvPr id="180" name="Shape 180"/>
          <p:cNvPicPr preferRelativeResize="0"/>
          <p:nvPr/>
        </p:nvPicPr>
        <p:blipFill>
          <a:blip r:embed="rId5"/>
          <a:stretch>
            <a:fillRect/>
          </a:stretch>
        </p:blipFill>
        <p:spPr>
          <a:xfrm>
            <a:off x="6938812" y="2358262"/>
            <a:ext cx="952597" cy="754149"/>
          </a:xfrm>
          <a:prstGeom prst="rect">
            <a:avLst/>
          </a:prstGeom>
          <a:noFill/>
          <a:ln>
            <a:noFill/>
          </a:ln>
        </p:spPr>
      </p:pic>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Shape 185"/>
          <p:cNvSpPr txBox="1">
            <a:spLocks noGrp="1"/>
          </p:cNvSpPr>
          <p:nvPr>
            <p:ph type="title"/>
          </p:nvPr>
        </p:nvSpPr>
        <p:spPr>
          <a:xfrm>
            <a:off x="338875" y="205975"/>
            <a:ext cx="7721400" cy="604800"/>
          </a:xfrm>
          <a:prstGeom prst="rect">
            <a:avLst/>
          </a:prstGeom>
        </p:spPr>
        <p:txBody>
          <a:bodyPr lIns="91425" tIns="91425" rIns="91425" bIns="91425" anchor="b" anchorCtr="0">
            <a:noAutofit/>
          </a:bodyPr>
          <a:lstStyle/>
          <a:p>
            <a:pPr>
              <a:spcBef>
                <a:spcPts val="0"/>
              </a:spcBef>
              <a:buNone/>
            </a:pPr>
            <a:r>
              <a:rPr lang="en" sz="3000"/>
              <a:t>E-content Required by the Common Core</a:t>
            </a:r>
          </a:p>
        </p:txBody>
      </p:sp>
      <p:sp>
        <p:nvSpPr>
          <p:cNvPr id="186" name="Shape 186"/>
          <p:cNvSpPr txBox="1">
            <a:spLocks noGrp="1"/>
          </p:cNvSpPr>
          <p:nvPr>
            <p:ph type="body" idx="1"/>
          </p:nvPr>
        </p:nvSpPr>
        <p:spPr>
          <a:xfrm>
            <a:off x="338875" y="1385075"/>
            <a:ext cx="5688300" cy="2077199"/>
          </a:xfrm>
          <a:prstGeom prst="rect">
            <a:avLst/>
          </a:prstGeom>
        </p:spPr>
        <p:txBody>
          <a:bodyPr lIns="91425" tIns="91425" rIns="91425" bIns="91425" anchor="t" anchorCtr="0">
            <a:noAutofit/>
          </a:bodyPr>
          <a:lstStyle/>
          <a:p>
            <a:pPr lvl="0" rtl="0">
              <a:spcBef>
                <a:spcPts val="0"/>
              </a:spcBef>
              <a:buClr>
                <a:schemeClr val="dk1"/>
              </a:buClr>
              <a:buSzPct val="61111"/>
              <a:buFont typeface="Arial"/>
              <a:buNone/>
            </a:pPr>
            <a:r>
              <a:rPr lang="en" sz="1800">
                <a:solidFill>
                  <a:srgbClr val="373737"/>
                </a:solidFill>
                <a:hlinkClick r:id="rId3"/>
              </a:rPr>
              <a:t>CCSS.ELA-LITERACY.W.5.6</a:t>
            </a:r>
          </a:p>
          <a:p>
            <a:pPr lvl="0" rtl="0">
              <a:spcBef>
                <a:spcPts val="0"/>
              </a:spcBef>
              <a:buNone/>
            </a:pPr>
            <a:r>
              <a:rPr lang="en" sz="1800">
                <a:solidFill>
                  <a:srgbClr val="202020"/>
                </a:solidFill>
              </a:rPr>
              <a:t>With some guidance and support from adults, </a:t>
            </a:r>
            <a:r>
              <a:rPr lang="en" sz="2400" b="1">
                <a:solidFill>
                  <a:srgbClr val="202020"/>
                </a:solidFill>
              </a:rPr>
              <a:t>use technology, including the Internet,</a:t>
            </a:r>
            <a:r>
              <a:rPr lang="en" sz="2400">
                <a:solidFill>
                  <a:srgbClr val="202020"/>
                </a:solidFill>
              </a:rPr>
              <a:t> </a:t>
            </a:r>
            <a:r>
              <a:rPr lang="en" sz="1800">
                <a:solidFill>
                  <a:srgbClr val="202020"/>
                </a:solidFill>
              </a:rPr>
              <a:t>to produce and publish writing... interact and collaborate with others</a:t>
            </a:r>
            <a:r>
              <a:rPr lang="en">
                <a:solidFill>
                  <a:srgbClr val="202020"/>
                </a:solidFill>
              </a:rPr>
              <a:t>…</a:t>
            </a:r>
          </a:p>
          <a:p>
            <a:pPr lvl="0" rtl="0">
              <a:spcBef>
                <a:spcPts val="0"/>
              </a:spcBef>
              <a:buNone/>
            </a:pPr>
            <a:endParaRPr sz="600">
              <a:solidFill>
                <a:srgbClr val="202020"/>
              </a:solidFill>
            </a:endParaRPr>
          </a:p>
          <a:p>
            <a:pPr lvl="0" rtl="0">
              <a:spcBef>
                <a:spcPts val="0"/>
              </a:spcBef>
              <a:buNone/>
            </a:pPr>
            <a:endParaRPr sz="2400">
              <a:solidFill>
                <a:srgbClr val="202020"/>
              </a:solidFill>
            </a:endParaRPr>
          </a:p>
        </p:txBody>
      </p:sp>
      <p:pic>
        <p:nvPicPr>
          <p:cNvPr id="187" name="Shape 187"/>
          <p:cNvPicPr preferRelativeResize="0"/>
          <p:nvPr/>
        </p:nvPicPr>
        <p:blipFill rotWithShape="1">
          <a:blip r:embed="rId4"/>
          <a:srcRect t="16950"/>
          <a:stretch/>
        </p:blipFill>
        <p:spPr>
          <a:xfrm>
            <a:off x="5908725" y="1162425"/>
            <a:ext cx="3066100" cy="3618050"/>
          </a:xfrm>
          <a:prstGeom prst="rect">
            <a:avLst/>
          </a:prstGeom>
          <a:noFill/>
          <a:ln>
            <a:noFill/>
          </a:ln>
        </p:spPr>
      </p:pic>
      <p:sp>
        <p:nvSpPr>
          <p:cNvPr id="188" name="Shape 188"/>
          <p:cNvSpPr txBox="1"/>
          <p:nvPr/>
        </p:nvSpPr>
        <p:spPr>
          <a:xfrm>
            <a:off x="338875" y="2979000"/>
            <a:ext cx="5473799" cy="1801499"/>
          </a:xfrm>
          <a:prstGeom prst="rect">
            <a:avLst/>
          </a:prstGeom>
          <a:noFill/>
          <a:ln>
            <a:noFill/>
          </a:ln>
        </p:spPr>
        <p:txBody>
          <a:bodyPr lIns="91425" tIns="91425" rIns="91425" bIns="91425" anchor="ctr" anchorCtr="0">
            <a:noAutofit/>
          </a:bodyPr>
          <a:lstStyle/>
          <a:p>
            <a:pPr lvl="0" rtl="0">
              <a:spcBef>
                <a:spcPts val="0"/>
              </a:spcBef>
              <a:buNone/>
            </a:pPr>
            <a:r>
              <a:rPr lang="en" sz="1800">
                <a:solidFill>
                  <a:schemeClr val="dk1"/>
                </a:solidFill>
              </a:rPr>
              <a:t>CC.11-12.W.8 Gather relevant information from</a:t>
            </a:r>
            <a:r>
              <a:rPr lang="en">
                <a:solidFill>
                  <a:schemeClr val="dk1"/>
                </a:solidFill>
              </a:rPr>
              <a:t> </a:t>
            </a:r>
            <a:r>
              <a:rPr lang="en" sz="2400" b="1">
                <a:solidFill>
                  <a:schemeClr val="dk1"/>
                </a:solidFill>
              </a:rPr>
              <a:t>multiple authoritative print and digital sources...</a:t>
            </a:r>
          </a:p>
        </p:txBody>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Shape 193"/>
          <p:cNvSpPr txBox="1">
            <a:spLocks noGrp="1"/>
          </p:cNvSpPr>
          <p:nvPr>
            <p:ph type="body" idx="1"/>
          </p:nvPr>
        </p:nvSpPr>
        <p:spPr>
          <a:xfrm>
            <a:off x="269075" y="1249550"/>
            <a:ext cx="4895999" cy="1068000"/>
          </a:xfrm>
          <a:prstGeom prst="rect">
            <a:avLst/>
          </a:prstGeom>
        </p:spPr>
        <p:txBody>
          <a:bodyPr lIns="91425" tIns="91425" rIns="91425" bIns="91425" anchor="t" anchorCtr="0">
            <a:noAutofit/>
          </a:bodyPr>
          <a:lstStyle/>
          <a:p>
            <a:pPr lvl="0" rtl="0">
              <a:lnSpc>
                <a:spcPct val="115000"/>
              </a:lnSpc>
              <a:spcBef>
                <a:spcPts val="0"/>
              </a:spcBef>
              <a:buNone/>
            </a:pPr>
            <a:r>
              <a:rPr lang="en">
                <a:solidFill>
                  <a:srgbClr val="000000"/>
                </a:solidFill>
              </a:rPr>
              <a:t>CC.11-12.R.I.7</a:t>
            </a:r>
            <a:r>
              <a:rPr lang="en" sz="1400">
                <a:solidFill>
                  <a:srgbClr val="000000"/>
                </a:solidFill>
              </a:rPr>
              <a:t> </a:t>
            </a:r>
            <a:r>
              <a:rPr lang="en" sz="2400">
                <a:solidFill>
                  <a:srgbClr val="000000"/>
                </a:solidFill>
              </a:rPr>
              <a:t>...</a:t>
            </a:r>
            <a:r>
              <a:rPr lang="en" sz="2400" b="1">
                <a:solidFill>
                  <a:srgbClr val="000000"/>
                </a:solidFill>
              </a:rPr>
              <a:t>multiple sources of information presented in different media or formats (e.g., visually, quantitatively)...</a:t>
            </a:r>
          </a:p>
          <a:p>
            <a:pPr lvl="0" rtl="0">
              <a:lnSpc>
                <a:spcPct val="115000"/>
              </a:lnSpc>
              <a:spcBef>
                <a:spcPts val="0"/>
              </a:spcBef>
              <a:buClr>
                <a:schemeClr val="dk1"/>
              </a:buClr>
              <a:buFont typeface="Arial"/>
              <a:buNone/>
            </a:pPr>
            <a:endParaRPr sz="1700">
              <a:solidFill>
                <a:srgbClr val="000000"/>
              </a:solidFill>
            </a:endParaRPr>
          </a:p>
          <a:p>
            <a:pPr>
              <a:spcBef>
                <a:spcPts val="0"/>
              </a:spcBef>
              <a:buNone/>
            </a:pPr>
            <a:endParaRPr>
              <a:solidFill>
                <a:srgbClr val="000000"/>
              </a:solidFill>
            </a:endParaRPr>
          </a:p>
        </p:txBody>
      </p:sp>
      <p:pic>
        <p:nvPicPr>
          <p:cNvPr id="194" name="Shape 194"/>
          <p:cNvPicPr preferRelativeResize="0"/>
          <p:nvPr/>
        </p:nvPicPr>
        <p:blipFill>
          <a:blip r:embed="rId3"/>
          <a:stretch>
            <a:fillRect/>
          </a:stretch>
        </p:blipFill>
        <p:spPr>
          <a:xfrm>
            <a:off x="5502047" y="645425"/>
            <a:ext cx="3042224" cy="4056324"/>
          </a:xfrm>
          <a:prstGeom prst="rect">
            <a:avLst/>
          </a:prstGeom>
          <a:noFill/>
          <a:ln>
            <a:noFill/>
          </a:ln>
        </p:spPr>
      </p:pic>
      <p:pic>
        <p:nvPicPr>
          <p:cNvPr id="195" name="Shape 195"/>
          <p:cNvPicPr preferRelativeResize="0"/>
          <p:nvPr/>
        </p:nvPicPr>
        <p:blipFill>
          <a:blip r:embed="rId3"/>
          <a:stretch>
            <a:fillRect/>
          </a:stretch>
        </p:blipFill>
        <p:spPr>
          <a:xfrm>
            <a:off x="5165025" y="0"/>
            <a:ext cx="3777125" cy="5036157"/>
          </a:xfrm>
          <a:prstGeom prst="rect">
            <a:avLst/>
          </a:prstGeom>
          <a:noFill/>
          <a:ln>
            <a:noFill/>
          </a:ln>
        </p:spPr>
      </p:pic>
      <p:sp>
        <p:nvSpPr>
          <p:cNvPr id="196" name="Shape 196"/>
          <p:cNvSpPr txBox="1">
            <a:spLocks noGrp="1"/>
          </p:cNvSpPr>
          <p:nvPr>
            <p:ph type="title"/>
          </p:nvPr>
        </p:nvSpPr>
        <p:spPr>
          <a:xfrm>
            <a:off x="338875" y="205975"/>
            <a:ext cx="4826100" cy="604800"/>
          </a:xfrm>
          <a:prstGeom prst="rect">
            <a:avLst/>
          </a:prstGeom>
        </p:spPr>
        <p:txBody>
          <a:bodyPr lIns="91425" tIns="91425" rIns="91425" bIns="91425" anchor="b" anchorCtr="0">
            <a:noAutofit/>
          </a:bodyPr>
          <a:lstStyle/>
          <a:p>
            <a:pPr lvl="0" rtl="0">
              <a:spcBef>
                <a:spcPts val="0"/>
              </a:spcBef>
              <a:buNone/>
            </a:pPr>
            <a:r>
              <a:rPr lang="en" sz="2400"/>
              <a:t>Across Grades and Disciplines</a:t>
            </a:r>
            <a:r>
              <a:rPr lang="en" sz="3000"/>
              <a:t>  </a:t>
            </a:r>
          </a:p>
        </p:txBody>
      </p:sp>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Shape 201"/>
          <p:cNvSpPr txBox="1">
            <a:spLocks noGrp="1"/>
          </p:cNvSpPr>
          <p:nvPr>
            <p:ph type="title"/>
          </p:nvPr>
        </p:nvSpPr>
        <p:spPr>
          <a:xfrm>
            <a:off x="457200" y="101100"/>
            <a:ext cx="7315499" cy="1013999"/>
          </a:xfrm>
          <a:prstGeom prst="rect">
            <a:avLst/>
          </a:prstGeom>
        </p:spPr>
        <p:txBody>
          <a:bodyPr lIns="91425" tIns="91425" rIns="91425" bIns="91425" anchor="b" anchorCtr="0">
            <a:noAutofit/>
          </a:bodyPr>
          <a:lstStyle/>
          <a:p>
            <a:pPr>
              <a:spcBef>
                <a:spcPts val="0"/>
              </a:spcBef>
              <a:buNone/>
            </a:pPr>
            <a:r>
              <a:rPr lang="en" sz="3600"/>
              <a:t>NYS Educational Technology Plan</a:t>
            </a:r>
          </a:p>
        </p:txBody>
      </p:sp>
      <p:sp>
        <p:nvSpPr>
          <p:cNvPr id="202" name="Shape 202"/>
          <p:cNvSpPr txBox="1">
            <a:spLocks noGrp="1"/>
          </p:cNvSpPr>
          <p:nvPr>
            <p:ph type="body" idx="1"/>
          </p:nvPr>
        </p:nvSpPr>
        <p:spPr>
          <a:xfrm>
            <a:off x="457200" y="1589049"/>
            <a:ext cx="8229600" cy="3319800"/>
          </a:xfrm>
          <a:prstGeom prst="rect">
            <a:avLst/>
          </a:prstGeom>
        </p:spPr>
        <p:txBody>
          <a:bodyPr lIns="91425" tIns="91425" rIns="91425" bIns="91425" anchor="t" anchorCtr="0">
            <a:noAutofit/>
          </a:bodyPr>
          <a:lstStyle/>
          <a:p>
            <a:pPr marL="177800" lvl="0" indent="0" rtl="0">
              <a:lnSpc>
                <a:spcPct val="115000"/>
              </a:lnSpc>
              <a:spcBef>
                <a:spcPts val="0"/>
              </a:spcBef>
              <a:buNone/>
            </a:pPr>
            <a:r>
              <a:rPr lang="en" sz="2400">
                <a:solidFill>
                  <a:schemeClr val="dk1"/>
                </a:solidFill>
              </a:rPr>
              <a:t>“All students will access learning materials in </a:t>
            </a:r>
            <a:r>
              <a:rPr lang="en" sz="2400" b="1">
                <a:solidFill>
                  <a:schemeClr val="dk1"/>
                </a:solidFill>
              </a:rPr>
              <a:t>electronic form</a:t>
            </a:r>
            <a:r>
              <a:rPr lang="en" sz="2400">
                <a:solidFill>
                  <a:schemeClr val="dk1"/>
                </a:solidFill>
              </a:rPr>
              <a:t>, including video, text, and other digital content related to the school curriculum. Students will create work, define and solve problems, and research and evaluate information using technology.” </a:t>
            </a:r>
          </a:p>
          <a:p>
            <a:pPr marL="177800" lvl="0" indent="0" rtl="0">
              <a:lnSpc>
                <a:spcPct val="115000"/>
              </a:lnSpc>
              <a:spcBef>
                <a:spcPts val="0"/>
              </a:spcBef>
              <a:buClr>
                <a:schemeClr val="dk1"/>
              </a:buClr>
              <a:buSzPct val="78571"/>
              <a:buFont typeface="Arial"/>
              <a:buNone/>
            </a:pPr>
            <a:r>
              <a:rPr lang="en" sz="1400">
                <a:solidFill>
                  <a:schemeClr val="dk1"/>
                </a:solidFill>
              </a:rPr>
              <a:t>University of the State of New York NYS Educational Technology Plan 2009  </a:t>
            </a:r>
            <a:r>
              <a:rPr lang="en" sz="2400">
                <a:solidFill>
                  <a:schemeClr val="dk1"/>
                </a:solidFill>
              </a:rPr>
              <a:t>  </a:t>
            </a:r>
          </a:p>
          <a:p>
            <a:pPr lvl="0" rtl="0">
              <a:lnSpc>
                <a:spcPct val="115000"/>
              </a:lnSpc>
              <a:spcBef>
                <a:spcPts val="0"/>
              </a:spcBef>
              <a:buClr>
                <a:schemeClr val="dk1"/>
              </a:buClr>
              <a:buFont typeface="Arial"/>
              <a:buNone/>
            </a:pPr>
            <a:endParaRPr sz="2400">
              <a:solidFill>
                <a:schemeClr val="dk1"/>
              </a:solidFill>
            </a:endParaRPr>
          </a:p>
          <a:p>
            <a:pPr>
              <a:spcBef>
                <a:spcPts val="0"/>
              </a:spcBef>
              <a:buNone/>
            </a:pPr>
            <a:endParaRPr/>
          </a:p>
        </p:txBody>
      </p:sp>
    </p:spTree>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title"/>
          </p:nvPr>
        </p:nvSpPr>
        <p:spPr>
          <a:xfrm>
            <a:off x="457200" y="101100"/>
            <a:ext cx="7315499" cy="1013999"/>
          </a:xfrm>
          <a:prstGeom prst="rect">
            <a:avLst/>
          </a:prstGeom>
        </p:spPr>
        <p:txBody>
          <a:bodyPr lIns="91425" tIns="91425" rIns="91425" bIns="91425" anchor="b" anchorCtr="0">
            <a:noAutofit/>
          </a:bodyPr>
          <a:lstStyle/>
          <a:p>
            <a:pPr lvl="0" rtl="0">
              <a:spcBef>
                <a:spcPts val="0"/>
              </a:spcBef>
              <a:buNone/>
            </a:pPr>
            <a:r>
              <a:rPr lang="en"/>
              <a:t>Proposal 3</a:t>
            </a:r>
          </a:p>
        </p:txBody>
      </p:sp>
      <p:sp>
        <p:nvSpPr>
          <p:cNvPr id="208" name="Shape 208"/>
          <p:cNvSpPr txBox="1">
            <a:spLocks noGrp="1"/>
          </p:cNvSpPr>
          <p:nvPr>
            <p:ph type="body" idx="1"/>
          </p:nvPr>
        </p:nvSpPr>
        <p:spPr>
          <a:xfrm>
            <a:off x="457200" y="1362450"/>
            <a:ext cx="4541100" cy="3543900"/>
          </a:xfrm>
          <a:prstGeom prst="rect">
            <a:avLst/>
          </a:prstGeom>
        </p:spPr>
        <p:txBody>
          <a:bodyPr lIns="91425" tIns="91425" rIns="91425" bIns="91425" anchor="t" anchorCtr="0">
            <a:noAutofit/>
          </a:bodyPr>
          <a:lstStyle/>
          <a:p>
            <a:pPr lvl="0" rtl="0">
              <a:spcBef>
                <a:spcPts val="0"/>
              </a:spcBef>
              <a:buClr>
                <a:schemeClr val="dk1"/>
              </a:buClr>
              <a:buSzPct val="45833"/>
              <a:buFont typeface="Arial"/>
              <a:buNone/>
            </a:pPr>
            <a:r>
              <a:rPr lang="en" sz="2400"/>
              <a:t>School library systems, working in conjunction with the State Education Department will investigate ways to leverage local and state funding for the purchasing of electronic content using cooperative purchasing, based on the  NOVEL database model.</a:t>
            </a:r>
          </a:p>
          <a:p>
            <a:pPr lvl="0" rtl="0">
              <a:spcBef>
                <a:spcPts val="0"/>
              </a:spcBef>
              <a:buNone/>
            </a:pPr>
            <a:endParaRPr sz="2400"/>
          </a:p>
        </p:txBody>
      </p:sp>
      <p:sp>
        <p:nvSpPr>
          <p:cNvPr id="209" name="Shape 209"/>
          <p:cNvSpPr txBox="1"/>
          <p:nvPr/>
        </p:nvSpPr>
        <p:spPr>
          <a:xfrm>
            <a:off x="5471275" y="1115000"/>
            <a:ext cx="3761100" cy="3543900"/>
          </a:xfrm>
          <a:prstGeom prst="rect">
            <a:avLst/>
          </a:prstGeom>
          <a:noFill/>
          <a:ln>
            <a:noFill/>
          </a:ln>
        </p:spPr>
        <p:txBody>
          <a:bodyPr lIns="91425" tIns="91425" rIns="91425" bIns="91425" anchor="t" anchorCtr="0">
            <a:noAutofit/>
          </a:bodyPr>
          <a:lstStyle/>
          <a:p>
            <a:pPr rtl="0">
              <a:spcBef>
                <a:spcPts val="0"/>
              </a:spcBef>
              <a:buNone/>
            </a:pPr>
            <a:endParaRPr/>
          </a:p>
          <a:p>
            <a:pPr lvl="0" rtl="0">
              <a:spcBef>
                <a:spcPts val="0"/>
              </a:spcBef>
              <a:buNone/>
            </a:pPr>
            <a:r>
              <a:rPr lang="en" sz="2400"/>
              <a:t>School librarians will provide students equitable access to the electronic content required by the Common Core. </a:t>
            </a:r>
          </a:p>
        </p:txBody>
      </p:sp>
      <p:cxnSp>
        <p:nvCxnSpPr>
          <p:cNvPr id="210" name="Shape 210"/>
          <p:cNvCxnSpPr/>
          <p:nvPr/>
        </p:nvCxnSpPr>
        <p:spPr>
          <a:xfrm>
            <a:off x="4726725" y="2671175"/>
            <a:ext cx="645600" cy="1199"/>
          </a:xfrm>
          <a:prstGeom prst="straightConnector1">
            <a:avLst/>
          </a:prstGeom>
          <a:noFill/>
          <a:ln w="76200" cap="flat">
            <a:solidFill>
              <a:schemeClr val="dk2"/>
            </a:solidFill>
            <a:prstDash val="solid"/>
            <a:round/>
            <a:headEnd type="none" w="lg" len="lg"/>
            <a:tailEnd type="triangle" w="lg" len="lg"/>
          </a:ln>
        </p:spPr>
      </p:cxn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457200" y="101100"/>
            <a:ext cx="7315499" cy="1013999"/>
          </a:xfrm>
          <a:prstGeom prst="rect">
            <a:avLst/>
          </a:prstGeom>
        </p:spPr>
        <p:txBody>
          <a:bodyPr lIns="91425" tIns="91425" rIns="91425" bIns="91425" anchor="b" anchorCtr="0">
            <a:noAutofit/>
          </a:bodyPr>
          <a:lstStyle/>
          <a:p>
            <a:pPr>
              <a:spcBef>
                <a:spcPts val="0"/>
              </a:spcBef>
              <a:buNone/>
            </a:pPr>
            <a:r>
              <a:rPr lang="en" sz="4800"/>
              <a:t>Goal</a:t>
            </a:r>
          </a:p>
        </p:txBody>
      </p:sp>
      <p:sp>
        <p:nvSpPr>
          <p:cNvPr id="98" name="Shape 98"/>
          <p:cNvSpPr txBox="1">
            <a:spLocks noGrp="1"/>
          </p:cNvSpPr>
          <p:nvPr>
            <p:ph type="body" idx="1"/>
          </p:nvPr>
        </p:nvSpPr>
        <p:spPr>
          <a:xfrm>
            <a:off x="457200" y="1462100"/>
            <a:ext cx="8229600" cy="1418399"/>
          </a:xfrm>
          <a:prstGeom prst="rect">
            <a:avLst/>
          </a:prstGeom>
        </p:spPr>
        <p:txBody>
          <a:bodyPr lIns="91425" tIns="91425" rIns="91425" bIns="91425" anchor="t" anchorCtr="0">
            <a:noAutofit/>
          </a:bodyPr>
          <a:lstStyle/>
          <a:p>
            <a:pPr lvl="0" rtl="0">
              <a:lnSpc>
                <a:spcPct val="115000"/>
              </a:lnSpc>
              <a:spcBef>
                <a:spcPts val="0"/>
              </a:spcBef>
              <a:buClr>
                <a:schemeClr val="dk1"/>
              </a:buClr>
              <a:buSzPct val="30555"/>
              <a:buFont typeface="Arial"/>
              <a:buNone/>
            </a:pPr>
            <a:r>
              <a:rPr lang="en" sz="3600">
                <a:solidFill>
                  <a:srgbClr val="000000"/>
                </a:solidFill>
              </a:rPr>
              <a:t>Increase student achievement within the context of the 21st Century School Library through improved Materials Support. </a:t>
            </a:r>
          </a:p>
          <a:p>
            <a:pPr lvl="0" rtl="0">
              <a:lnSpc>
                <a:spcPct val="115000"/>
              </a:lnSpc>
              <a:spcBef>
                <a:spcPts val="0"/>
              </a:spcBef>
              <a:buClr>
                <a:schemeClr val="dk1"/>
              </a:buClr>
              <a:buFont typeface="Arial"/>
              <a:buNone/>
            </a:pPr>
            <a:endParaRPr sz="2600">
              <a:solidFill>
                <a:srgbClr val="000000"/>
              </a:solidFill>
            </a:endParaRPr>
          </a:p>
          <a:p>
            <a:pPr>
              <a:spcBef>
                <a:spcPts val="0"/>
              </a:spcBef>
              <a:buNone/>
            </a:pPr>
            <a:endParaRP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457200" y="101099"/>
            <a:ext cx="7315499" cy="1099200"/>
          </a:xfrm>
          <a:prstGeom prst="rect">
            <a:avLst/>
          </a:prstGeom>
        </p:spPr>
        <p:txBody>
          <a:bodyPr lIns="91425" tIns="91425" rIns="91425" bIns="91425" anchor="b" anchorCtr="0">
            <a:noAutofit/>
          </a:bodyPr>
          <a:lstStyle/>
          <a:p>
            <a:pPr>
              <a:spcBef>
                <a:spcPts val="0"/>
              </a:spcBef>
              <a:buNone/>
            </a:pPr>
            <a:r>
              <a:rPr lang="en" sz="3600"/>
              <a:t>Librarians Embedded in the Common Core </a:t>
            </a:r>
          </a:p>
        </p:txBody>
      </p:sp>
      <p:sp>
        <p:nvSpPr>
          <p:cNvPr id="104" name="Shape 104"/>
          <p:cNvSpPr txBox="1">
            <a:spLocks noGrp="1"/>
          </p:cNvSpPr>
          <p:nvPr>
            <p:ph type="body" idx="1"/>
          </p:nvPr>
        </p:nvSpPr>
        <p:spPr>
          <a:xfrm>
            <a:off x="457200" y="1419225"/>
            <a:ext cx="8229600" cy="2801699"/>
          </a:xfrm>
          <a:prstGeom prst="rect">
            <a:avLst/>
          </a:prstGeom>
        </p:spPr>
        <p:txBody>
          <a:bodyPr lIns="91425" tIns="91425" rIns="91425" bIns="91425" anchor="t" anchorCtr="0">
            <a:noAutofit/>
          </a:bodyPr>
          <a:lstStyle/>
          <a:p>
            <a:pPr lvl="0" rtl="0">
              <a:lnSpc>
                <a:spcPct val="115000"/>
              </a:lnSpc>
              <a:spcBef>
                <a:spcPts val="0"/>
              </a:spcBef>
              <a:spcAft>
                <a:spcPts val="900"/>
              </a:spcAft>
              <a:buNone/>
            </a:pPr>
            <a:r>
              <a:rPr lang="en" sz="3600">
                <a:solidFill>
                  <a:srgbClr val="000000"/>
                </a:solidFill>
              </a:rPr>
              <a:t>“</a:t>
            </a:r>
            <a:r>
              <a:rPr lang="en" sz="3600" b="1">
                <a:solidFill>
                  <a:srgbClr val="FF0000"/>
                </a:solidFill>
              </a:rPr>
              <a:t>Research and media skills</a:t>
            </a:r>
            <a:r>
              <a:rPr lang="en" sz="3600">
                <a:solidFill>
                  <a:srgbClr val="000000"/>
                </a:solidFill>
              </a:rPr>
              <a:t> and understandings </a:t>
            </a:r>
            <a:r>
              <a:rPr lang="en" sz="3600" b="1">
                <a:solidFill>
                  <a:srgbClr val="FF0000"/>
                </a:solidFill>
              </a:rPr>
              <a:t>are embedded throughout</a:t>
            </a:r>
            <a:r>
              <a:rPr lang="en" sz="3600">
                <a:solidFill>
                  <a:srgbClr val="000000"/>
                </a:solidFill>
              </a:rPr>
              <a:t> the Standards rather than treated in a separate section."</a:t>
            </a:r>
          </a:p>
          <a:p>
            <a:pPr lvl="0" rtl="0">
              <a:lnSpc>
                <a:spcPct val="115000"/>
              </a:lnSpc>
              <a:spcBef>
                <a:spcPts val="0"/>
              </a:spcBef>
              <a:spcAft>
                <a:spcPts val="900"/>
              </a:spcAft>
              <a:buClr>
                <a:schemeClr val="dk1"/>
              </a:buClr>
              <a:buSzPct val="61111"/>
              <a:buFont typeface="Arial"/>
              <a:buNone/>
            </a:pPr>
            <a:r>
              <a:rPr lang="en">
                <a:solidFill>
                  <a:srgbClr val="000000"/>
                </a:solidFill>
              </a:rPr>
              <a:t>http://www.p12.nysed.gov/ciai/common_core_standards/pdfdocs/p12_common_core_learning_standards_ela.pdf</a:t>
            </a:r>
          </a:p>
          <a:p>
            <a:pPr>
              <a:spcBef>
                <a:spcPts val="0"/>
              </a:spcBef>
              <a:buNone/>
            </a:pPr>
            <a:endParaRPr>
              <a:solidFill>
                <a:srgbClr val="000000"/>
              </a:solidFill>
            </a:endParaRP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457200" y="101100"/>
            <a:ext cx="7315499" cy="1013999"/>
          </a:xfrm>
          <a:prstGeom prst="rect">
            <a:avLst/>
          </a:prstGeom>
        </p:spPr>
        <p:txBody>
          <a:bodyPr lIns="91425" tIns="91425" rIns="91425" bIns="91425" anchor="b" anchorCtr="0">
            <a:noAutofit/>
          </a:bodyPr>
          <a:lstStyle/>
          <a:p>
            <a:pPr>
              <a:spcBef>
                <a:spcPts val="0"/>
              </a:spcBef>
              <a:buNone/>
            </a:pPr>
            <a:r>
              <a:rPr lang="en" sz="4800"/>
              <a:t>Supporting Student Need</a:t>
            </a:r>
            <a:r>
              <a:rPr lang="en" sz="2400"/>
              <a:t> </a:t>
            </a:r>
          </a:p>
        </p:txBody>
      </p:sp>
      <p:sp>
        <p:nvSpPr>
          <p:cNvPr id="110" name="Shape 110"/>
          <p:cNvSpPr txBox="1">
            <a:spLocks noGrp="1"/>
          </p:cNvSpPr>
          <p:nvPr>
            <p:ph type="body" idx="1"/>
          </p:nvPr>
        </p:nvSpPr>
        <p:spPr>
          <a:xfrm>
            <a:off x="457200" y="1285500"/>
            <a:ext cx="3512399" cy="1416299"/>
          </a:xfrm>
          <a:prstGeom prst="rect">
            <a:avLst/>
          </a:prstGeom>
        </p:spPr>
        <p:txBody>
          <a:bodyPr lIns="91425" tIns="91425" rIns="91425" bIns="91425" anchor="t" anchorCtr="0">
            <a:noAutofit/>
          </a:bodyPr>
          <a:lstStyle/>
          <a:p>
            <a:pPr lvl="0" rtl="0">
              <a:spcBef>
                <a:spcPts val="0"/>
              </a:spcBef>
              <a:spcAft>
                <a:spcPts val="200"/>
              </a:spcAft>
              <a:buClr>
                <a:schemeClr val="dk1"/>
              </a:buClr>
              <a:buSzPct val="61111"/>
              <a:buFont typeface="Arial"/>
              <a:buNone/>
            </a:pPr>
            <a:r>
              <a:rPr lang="en" b="1">
                <a:solidFill>
                  <a:srgbClr val="222222"/>
                </a:solidFill>
              </a:rPr>
              <a:t>Limited English Proficient Students</a:t>
            </a:r>
          </a:p>
          <a:p>
            <a:pPr lvl="0" rtl="0">
              <a:lnSpc>
                <a:spcPct val="95454"/>
              </a:lnSpc>
              <a:spcBef>
                <a:spcPts val="400"/>
              </a:spcBef>
              <a:spcAft>
                <a:spcPts val="400"/>
              </a:spcAft>
              <a:buClr>
                <a:schemeClr val="dk1"/>
              </a:buClr>
              <a:buSzPct val="47826"/>
              <a:buFont typeface="Arial"/>
              <a:buNone/>
            </a:pPr>
            <a:r>
              <a:rPr lang="en" sz="2300">
                <a:solidFill>
                  <a:srgbClr val="FFFFFF"/>
                </a:solidFill>
              </a:rPr>
              <a:t>214,154</a:t>
            </a:r>
          </a:p>
          <a:p>
            <a:pPr lvl="0" rtl="0">
              <a:lnSpc>
                <a:spcPct val="95454"/>
              </a:lnSpc>
              <a:spcBef>
                <a:spcPts val="400"/>
              </a:spcBef>
              <a:spcAft>
                <a:spcPts val="400"/>
              </a:spcAft>
              <a:buClr>
                <a:schemeClr val="dk1"/>
              </a:buClr>
              <a:buSzPct val="47826"/>
              <a:buFont typeface="Arial"/>
              <a:buNone/>
            </a:pPr>
            <a:r>
              <a:rPr lang="en" sz="2300">
                <a:solidFill>
                  <a:srgbClr val="FFFFFF"/>
                </a:solidFill>
              </a:rPr>
              <a:t>8%</a:t>
            </a:r>
          </a:p>
          <a:p>
            <a:pPr lvl="0" rtl="0">
              <a:lnSpc>
                <a:spcPct val="95454"/>
              </a:lnSpc>
              <a:spcBef>
                <a:spcPts val="400"/>
              </a:spcBef>
              <a:spcAft>
                <a:spcPts val="400"/>
              </a:spcAft>
              <a:buClr>
                <a:schemeClr val="dk1"/>
              </a:buClr>
              <a:buFont typeface="Arial"/>
              <a:buNone/>
            </a:pPr>
            <a:endParaRPr sz="2300">
              <a:solidFill>
                <a:srgbClr val="FFFFFF"/>
              </a:solidFill>
            </a:endParaRPr>
          </a:p>
          <a:p>
            <a:pPr lvl="0" rtl="0">
              <a:lnSpc>
                <a:spcPct val="95454"/>
              </a:lnSpc>
              <a:spcBef>
                <a:spcPts val="0"/>
              </a:spcBef>
              <a:buClr>
                <a:schemeClr val="dk1"/>
              </a:buClr>
              <a:buFont typeface="Arial"/>
              <a:buNone/>
            </a:pPr>
            <a:endParaRPr sz="2300">
              <a:solidFill>
                <a:srgbClr val="FFFFFF"/>
              </a:solidFill>
            </a:endParaRPr>
          </a:p>
          <a:p>
            <a:pPr>
              <a:spcBef>
                <a:spcPts val="0"/>
              </a:spcBef>
              <a:buNone/>
            </a:pPr>
            <a:endParaRPr/>
          </a:p>
        </p:txBody>
      </p:sp>
      <p:sp>
        <p:nvSpPr>
          <p:cNvPr id="111" name="Shape 111"/>
          <p:cNvSpPr txBox="1"/>
          <p:nvPr/>
        </p:nvSpPr>
        <p:spPr>
          <a:xfrm>
            <a:off x="457200" y="2872200"/>
            <a:ext cx="3209100" cy="2143500"/>
          </a:xfrm>
          <a:prstGeom prst="rect">
            <a:avLst/>
          </a:prstGeom>
          <a:noFill/>
          <a:ln>
            <a:noFill/>
          </a:ln>
        </p:spPr>
        <p:txBody>
          <a:bodyPr lIns="91425" tIns="91425" rIns="91425" bIns="91425" anchor="ctr" anchorCtr="0">
            <a:noAutofit/>
          </a:bodyPr>
          <a:lstStyle/>
          <a:p>
            <a:pPr lvl="0" rtl="0">
              <a:spcBef>
                <a:spcPts val="0"/>
              </a:spcBef>
              <a:spcAft>
                <a:spcPts val="200"/>
              </a:spcAft>
              <a:buNone/>
            </a:pPr>
            <a:r>
              <a:rPr lang="en" sz="1800" b="1">
                <a:solidFill>
                  <a:srgbClr val="222222"/>
                </a:solidFill>
              </a:rPr>
              <a:t>Students with Disabilities</a:t>
            </a:r>
          </a:p>
          <a:p>
            <a:pPr lvl="0" rtl="0">
              <a:lnSpc>
                <a:spcPct val="95454"/>
              </a:lnSpc>
              <a:spcBef>
                <a:spcPts val="400"/>
              </a:spcBef>
              <a:spcAft>
                <a:spcPts val="400"/>
              </a:spcAft>
              <a:buNone/>
            </a:pPr>
            <a:r>
              <a:rPr lang="en" sz="2300">
                <a:solidFill>
                  <a:schemeClr val="lt1"/>
                </a:solidFill>
              </a:rPr>
              <a:t>400,064</a:t>
            </a:r>
          </a:p>
          <a:p>
            <a:pPr lvl="0" rtl="0">
              <a:lnSpc>
                <a:spcPct val="95454"/>
              </a:lnSpc>
              <a:spcBef>
                <a:spcPts val="400"/>
              </a:spcBef>
              <a:spcAft>
                <a:spcPts val="400"/>
              </a:spcAft>
              <a:buNone/>
            </a:pPr>
            <a:r>
              <a:rPr lang="en" sz="2300">
                <a:solidFill>
                  <a:schemeClr val="lt1"/>
                </a:solidFill>
              </a:rPr>
              <a:t>15%</a:t>
            </a:r>
          </a:p>
          <a:p>
            <a:pPr lvl="0" rtl="0">
              <a:lnSpc>
                <a:spcPct val="95454"/>
              </a:lnSpc>
              <a:spcBef>
                <a:spcPts val="400"/>
              </a:spcBef>
              <a:spcAft>
                <a:spcPts val="400"/>
              </a:spcAft>
              <a:buNone/>
            </a:pPr>
            <a:endParaRPr sz="2300">
              <a:solidFill>
                <a:schemeClr val="lt1"/>
              </a:solidFill>
            </a:endParaRPr>
          </a:p>
        </p:txBody>
      </p:sp>
      <p:sp>
        <p:nvSpPr>
          <p:cNvPr id="112" name="Shape 112"/>
          <p:cNvSpPr txBox="1"/>
          <p:nvPr/>
        </p:nvSpPr>
        <p:spPr>
          <a:xfrm>
            <a:off x="4155275" y="1410750"/>
            <a:ext cx="4900799" cy="1165799"/>
          </a:xfrm>
          <a:prstGeom prst="rect">
            <a:avLst/>
          </a:prstGeom>
          <a:noFill/>
          <a:ln>
            <a:noFill/>
          </a:ln>
        </p:spPr>
        <p:txBody>
          <a:bodyPr lIns="91425" tIns="91425" rIns="91425" bIns="91425" anchor="ctr" anchorCtr="0">
            <a:noAutofit/>
          </a:bodyPr>
          <a:lstStyle/>
          <a:p>
            <a:pPr lvl="0" rtl="0">
              <a:spcBef>
                <a:spcPts val="0"/>
              </a:spcBef>
              <a:spcAft>
                <a:spcPts val="200"/>
              </a:spcAft>
              <a:buNone/>
            </a:pPr>
            <a:r>
              <a:rPr lang="en" sz="1800" b="1">
                <a:solidFill>
                  <a:srgbClr val="222222"/>
                </a:solidFill>
              </a:rPr>
              <a:t>Economically Disadvantaged Students</a:t>
            </a:r>
          </a:p>
          <a:p>
            <a:pPr lvl="0" rtl="0">
              <a:lnSpc>
                <a:spcPct val="95454"/>
              </a:lnSpc>
              <a:spcBef>
                <a:spcPts val="400"/>
              </a:spcBef>
              <a:spcAft>
                <a:spcPts val="400"/>
              </a:spcAft>
              <a:buNone/>
            </a:pPr>
            <a:r>
              <a:rPr lang="en" sz="2300">
                <a:solidFill>
                  <a:schemeClr val="lt1"/>
                </a:solidFill>
              </a:rPr>
              <a:t>1,435,844</a:t>
            </a:r>
          </a:p>
          <a:p>
            <a:pPr lvl="0" rtl="0">
              <a:lnSpc>
                <a:spcPct val="95454"/>
              </a:lnSpc>
              <a:spcBef>
                <a:spcPts val="400"/>
              </a:spcBef>
              <a:spcAft>
                <a:spcPts val="400"/>
              </a:spcAft>
              <a:buNone/>
            </a:pPr>
            <a:r>
              <a:rPr lang="en" sz="2300">
                <a:solidFill>
                  <a:schemeClr val="lt1"/>
                </a:solidFill>
              </a:rPr>
              <a:t>54%</a:t>
            </a:r>
          </a:p>
        </p:txBody>
      </p:sp>
      <p:sp>
        <p:nvSpPr>
          <p:cNvPr id="113" name="Shape 113"/>
          <p:cNvSpPr txBox="1"/>
          <p:nvPr/>
        </p:nvSpPr>
        <p:spPr>
          <a:xfrm>
            <a:off x="4243400" y="3242525"/>
            <a:ext cx="4900799" cy="787200"/>
          </a:xfrm>
          <a:prstGeom prst="rect">
            <a:avLst/>
          </a:prstGeom>
          <a:noFill/>
          <a:ln>
            <a:noFill/>
          </a:ln>
        </p:spPr>
        <p:txBody>
          <a:bodyPr lIns="91425" tIns="91425" rIns="91425" bIns="91425" anchor="ctr" anchorCtr="0">
            <a:noAutofit/>
          </a:bodyPr>
          <a:lstStyle/>
          <a:p>
            <a:pPr lvl="0" rtl="0">
              <a:spcBef>
                <a:spcPts val="0"/>
              </a:spcBef>
              <a:buNone/>
            </a:pPr>
            <a:r>
              <a:rPr lang="en" sz="1800" b="1">
                <a:solidFill>
                  <a:schemeClr val="dk1"/>
                </a:solidFill>
              </a:rPr>
              <a:t>Statistics from NYSED student enrollment </a:t>
            </a:r>
            <a:r>
              <a:rPr lang="en" sz="1800">
                <a:solidFill>
                  <a:schemeClr val="dk1"/>
                </a:solidFill>
              </a:rPr>
              <a:t>2013. </a:t>
            </a:r>
            <a:r>
              <a:rPr lang="en" sz="1200">
                <a:solidFill>
                  <a:schemeClr val="dk1"/>
                </a:solidFill>
              </a:rPr>
              <a:t>http://data.nysed.gov/enrollment.php?year=2013&amp;state=yes</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100450" y="301500"/>
            <a:ext cx="8090699" cy="479399"/>
          </a:xfrm>
          <a:prstGeom prst="rect">
            <a:avLst/>
          </a:prstGeom>
        </p:spPr>
        <p:txBody>
          <a:bodyPr lIns="91425" tIns="91425" rIns="91425" bIns="91425" anchor="b" anchorCtr="0">
            <a:noAutofit/>
          </a:bodyPr>
          <a:lstStyle/>
          <a:p>
            <a:pPr>
              <a:spcBef>
                <a:spcPts val="0"/>
              </a:spcBef>
              <a:buNone/>
            </a:pPr>
            <a:r>
              <a:rPr lang="en" sz="3000"/>
              <a:t> </a:t>
            </a:r>
            <a:r>
              <a:rPr lang="en" sz="3600"/>
              <a:t>Common Core Required Resources</a:t>
            </a:r>
          </a:p>
        </p:txBody>
      </p:sp>
      <p:sp>
        <p:nvSpPr>
          <p:cNvPr id="119" name="Shape 119"/>
          <p:cNvSpPr txBox="1">
            <a:spLocks noGrp="1"/>
          </p:cNvSpPr>
          <p:nvPr>
            <p:ph type="body" idx="1"/>
          </p:nvPr>
        </p:nvSpPr>
        <p:spPr>
          <a:xfrm>
            <a:off x="4137325" y="1271350"/>
            <a:ext cx="5006700" cy="3339899"/>
          </a:xfrm>
          <a:prstGeom prst="rect">
            <a:avLst/>
          </a:prstGeom>
        </p:spPr>
        <p:txBody>
          <a:bodyPr lIns="91425" tIns="91425" rIns="91425" bIns="91425" anchor="t" anchorCtr="0">
            <a:noAutofit/>
          </a:bodyPr>
          <a:lstStyle/>
          <a:p>
            <a:pPr marL="457200" lvl="0" indent="-381000" rtl="0">
              <a:spcBef>
                <a:spcPts val="0"/>
              </a:spcBef>
              <a:buClr>
                <a:schemeClr val="dk2"/>
              </a:buClr>
              <a:buSzPct val="100000"/>
              <a:buFont typeface="Arial"/>
              <a:buChar char="●"/>
            </a:pPr>
            <a:r>
              <a:rPr lang="en" sz="2400"/>
              <a:t>High quality, authoritative texts</a:t>
            </a:r>
          </a:p>
          <a:p>
            <a:pPr marL="457200" lvl="0" indent="-381000" rtl="0">
              <a:spcBef>
                <a:spcPts val="0"/>
              </a:spcBef>
              <a:buClr>
                <a:schemeClr val="dk2"/>
              </a:buClr>
              <a:buSzPct val="100000"/>
              <a:buFont typeface="Arial"/>
              <a:buChar char="●"/>
            </a:pPr>
            <a:r>
              <a:rPr lang="en" sz="2400"/>
              <a:t>Authoritative Databases: Collections of digitized print materials including journals, newspapers, primary sources.  </a:t>
            </a:r>
          </a:p>
          <a:p>
            <a:pPr marL="457200" lvl="0" indent="-381000" rtl="0">
              <a:spcBef>
                <a:spcPts val="0"/>
              </a:spcBef>
              <a:buClr>
                <a:schemeClr val="dk2"/>
              </a:buClr>
              <a:buSzPct val="100000"/>
              <a:buFont typeface="Arial"/>
              <a:buChar char="●"/>
            </a:pPr>
            <a:r>
              <a:rPr lang="en" sz="2400"/>
              <a:t>Ebooks</a:t>
            </a:r>
          </a:p>
          <a:p>
            <a:pPr marL="457200" lvl="0" indent="-381000" rtl="0">
              <a:spcBef>
                <a:spcPts val="0"/>
              </a:spcBef>
              <a:buClr>
                <a:schemeClr val="dk2"/>
              </a:buClr>
              <a:buSzPct val="100000"/>
              <a:buFont typeface="Arial"/>
              <a:buChar char="●"/>
            </a:pPr>
            <a:r>
              <a:rPr lang="en" sz="2400"/>
              <a:t>Computer Applications</a:t>
            </a:r>
          </a:p>
          <a:p>
            <a:pPr marL="457200" lvl="0" indent="-381000" rtl="0">
              <a:spcBef>
                <a:spcPts val="0"/>
              </a:spcBef>
              <a:buClr>
                <a:schemeClr val="dk2"/>
              </a:buClr>
              <a:buSzPct val="100000"/>
              <a:buFont typeface="Arial"/>
              <a:buChar char="●"/>
            </a:pPr>
            <a:r>
              <a:rPr lang="en" sz="2400"/>
              <a:t>Technology to Deliver Content </a:t>
            </a:r>
          </a:p>
          <a:p>
            <a:pPr marL="457200" lvl="0" indent="-381000">
              <a:spcBef>
                <a:spcPts val="0"/>
              </a:spcBef>
              <a:buClr>
                <a:srgbClr val="003171"/>
              </a:buClr>
              <a:buSzPct val="100000"/>
              <a:buFont typeface="Arial"/>
              <a:buChar char="●"/>
            </a:pPr>
            <a:r>
              <a:rPr lang="en" sz="2400"/>
              <a:t>Adaptive Tools</a:t>
            </a:r>
            <a:r>
              <a:rPr lang="en" sz="2400" b="1"/>
              <a:t> </a:t>
            </a:r>
            <a:r>
              <a:rPr lang="en" sz="2400" b="1">
                <a:solidFill>
                  <a:srgbClr val="003171"/>
                </a:solidFill>
              </a:rPr>
              <a:t> </a:t>
            </a:r>
          </a:p>
        </p:txBody>
      </p:sp>
      <p:pic>
        <p:nvPicPr>
          <p:cNvPr id="120" name="Shape 120"/>
          <p:cNvPicPr preferRelativeResize="0"/>
          <p:nvPr/>
        </p:nvPicPr>
        <p:blipFill rotWithShape="1">
          <a:blip r:embed="rId3"/>
          <a:srcRect l="1840" t="253" r="15254" b="20595"/>
          <a:stretch/>
        </p:blipFill>
        <p:spPr>
          <a:xfrm rot="-378000">
            <a:off x="238495" y="1717180"/>
            <a:ext cx="3514182" cy="2709388"/>
          </a:xfrm>
          <a:prstGeom prst="rect">
            <a:avLst/>
          </a:prstGeom>
          <a:noFill/>
          <a:ln>
            <a:noFill/>
          </a:ln>
        </p:spPr>
      </p:pic>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01100"/>
            <a:ext cx="7315499" cy="767099"/>
          </a:xfrm>
          <a:prstGeom prst="rect">
            <a:avLst/>
          </a:prstGeom>
        </p:spPr>
        <p:txBody>
          <a:bodyPr lIns="91425" tIns="91425" rIns="91425" bIns="91425" anchor="b" anchorCtr="0">
            <a:noAutofit/>
          </a:bodyPr>
          <a:lstStyle/>
          <a:p>
            <a:pPr>
              <a:spcBef>
                <a:spcPts val="0"/>
              </a:spcBef>
              <a:buNone/>
            </a:pPr>
            <a:r>
              <a:rPr lang="en"/>
              <a:t>Library Materials Aid</a:t>
            </a:r>
          </a:p>
        </p:txBody>
      </p:sp>
      <p:sp>
        <p:nvSpPr>
          <p:cNvPr id="126" name="Shape 126"/>
          <p:cNvSpPr txBox="1">
            <a:spLocks noGrp="1"/>
          </p:cNvSpPr>
          <p:nvPr>
            <p:ph type="body" idx="1"/>
          </p:nvPr>
        </p:nvSpPr>
        <p:spPr>
          <a:xfrm>
            <a:off x="457200" y="1278516"/>
            <a:ext cx="8229600" cy="3630300"/>
          </a:xfrm>
          <a:prstGeom prst="rect">
            <a:avLst/>
          </a:prstGeom>
        </p:spPr>
        <p:txBody>
          <a:bodyPr lIns="91425" tIns="91425" rIns="91425" bIns="91425" anchor="t" anchorCtr="0">
            <a:noAutofit/>
          </a:bodyPr>
          <a:lstStyle/>
          <a:p>
            <a:pPr marL="457200" lvl="0" indent="-368300" rtl="0">
              <a:spcBef>
                <a:spcPts val="0"/>
              </a:spcBef>
              <a:buClr>
                <a:schemeClr val="dk2"/>
              </a:buClr>
              <a:buSzPct val="100000"/>
              <a:buFont typeface="Arial"/>
              <a:buChar char="●"/>
            </a:pPr>
            <a:r>
              <a:rPr lang="en" sz="2200"/>
              <a:t>Categorical State Aid. </a:t>
            </a:r>
          </a:p>
          <a:p>
            <a:pPr marL="457200" lvl="0" indent="-368300" rtl="0">
              <a:spcBef>
                <a:spcPts val="0"/>
              </a:spcBef>
              <a:buClr>
                <a:schemeClr val="dk2"/>
              </a:buClr>
              <a:buSzPct val="100000"/>
              <a:buFont typeface="Arial"/>
              <a:buChar char="●"/>
            </a:pPr>
            <a:r>
              <a:rPr lang="en" sz="2200"/>
              <a:t>Used to “purchase print and non-print library materials that are cataloged, processed and loaned to public and nonpublic school students.”</a:t>
            </a:r>
          </a:p>
          <a:p>
            <a:pPr marL="457200" lvl="0" indent="-368300" rtl="0">
              <a:spcBef>
                <a:spcPts val="0"/>
              </a:spcBef>
              <a:buClr>
                <a:schemeClr val="dk2"/>
              </a:buClr>
              <a:buSzPct val="100000"/>
              <a:buFont typeface="Arial"/>
              <a:buChar char="●"/>
            </a:pPr>
            <a:r>
              <a:rPr lang="en" sz="2200"/>
              <a:t>Electronic content is not addressed.</a:t>
            </a:r>
          </a:p>
          <a:p>
            <a:pPr marL="457200" lvl="0" indent="-368300" rtl="0">
              <a:spcBef>
                <a:spcPts val="0"/>
              </a:spcBef>
              <a:buClr>
                <a:schemeClr val="dk2"/>
              </a:buClr>
              <a:buSzPct val="100000"/>
              <a:buFont typeface="Arial"/>
              <a:buChar char="●"/>
            </a:pPr>
            <a:r>
              <a:rPr lang="en" sz="2200"/>
              <a:t>Established in 1984 in the amount of $2.00 per student, it was increased to $4 in 1997 and to $6 in 1998. The current amount is $6.25 and has been in effect since 2007.</a:t>
            </a:r>
          </a:p>
          <a:p>
            <a:pPr marL="457200" lvl="0" indent="-368300" rtl="0">
              <a:spcBef>
                <a:spcPts val="0"/>
              </a:spcBef>
              <a:buClr>
                <a:schemeClr val="dk2"/>
              </a:buClr>
              <a:buSzPct val="100000"/>
              <a:buFont typeface="Arial"/>
              <a:buChar char="●"/>
            </a:pPr>
            <a:r>
              <a:rPr lang="en" sz="2200"/>
              <a:t>Accounts for $17.5 million in available funding statewide.</a:t>
            </a:r>
          </a:p>
          <a:p>
            <a:pPr lvl="0" rtl="0">
              <a:spcBef>
                <a:spcPts val="0"/>
              </a:spcBef>
              <a:buNone/>
            </a:pPr>
            <a:endParaRPr/>
          </a:p>
          <a:p>
            <a:pPr lvl="0" rtl="0">
              <a:spcBef>
                <a:spcPts val="0"/>
              </a:spcBef>
              <a:buNone/>
            </a:pPr>
            <a:endParaRPr/>
          </a:p>
          <a:p>
            <a:pPr rtl="0">
              <a:spcBef>
                <a:spcPts val="0"/>
              </a:spcBef>
              <a:buNone/>
            </a:pPr>
            <a:endParaRPr/>
          </a:p>
          <a:p>
            <a:pPr lvl="0" rtl="0">
              <a:spcBef>
                <a:spcPts val="0"/>
              </a:spcBef>
              <a:buNone/>
            </a:pPr>
            <a:endParaRPr/>
          </a:p>
          <a:p>
            <a:pPr>
              <a:spcBef>
                <a:spcPts val="0"/>
              </a:spcBef>
              <a:buNone/>
            </a:pPr>
            <a:endParaRPr/>
          </a:p>
        </p:txBody>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457200" y="101100"/>
            <a:ext cx="7315499" cy="1013999"/>
          </a:xfrm>
          <a:prstGeom prst="rect">
            <a:avLst/>
          </a:prstGeom>
        </p:spPr>
        <p:txBody>
          <a:bodyPr lIns="91425" tIns="91425" rIns="91425" bIns="91425" anchor="b" anchorCtr="0">
            <a:noAutofit/>
          </a:bodyPr>
          <a:lstStyle/>
          <a:p>
            <a:pPr>
              <a:spcBef>
                <a:spcPts val="0"/>
              </a:spcBef>
              <a:buNone/>
            </a:pPr>
            <a:r>
              <a:rPr lang="en" sz="4800"/>
              <a:t>Effective Use of Funding</a:t>
            </a:r>
          </a:p>
        </p:txBody>
      </p:sp>
      <p:sp>
        <p:nvSpPr>
          <p:cNvPr id="132" name="Shape 132"/>
          <p:cNvSpPr txBox="1">
            <a:spLocks noGrp="1"/>
          </p:cNvSpPr>
          <p:nvPr>
            <p:ph type="body" idx="1"/>
          </p:nvPr>
        </p:nvSpPr>
        <p:spPr>
          <a:xfrm>
            <a:off x="457200" y="1200150"/>
            <a:ext cx="8229600" cy="2234100"/>
          </a:xfrm>
          <a:prstGeom prst="rect">
            <a:avLst/>
          </a:prstGeom>
        </p:spPr>
        <p:txBody>
          <a:bodyPr lIns="91425" tIns="91425" rIns="91425" bIns="91425" anchor="t" anchorCtr="0">
            <a:noAutofit/>
          </a:bodyPr>
          <a:lstStyle/>
          <a:p>
            <a:pPr lvl="0">
              <a:spcBef>
                <a:spcPts val="0"/>
              </a:spcBef>
              <a:buNone/>
            </a:pPr>
            <a:r>
              <a:rPr lang="en" sz="3600"/>
              <a:t>To best leverage local and state funding, there must be </a:t>
            </a:r>
            <a:r>
              <a:rPr lang="en" sz="3600" b="1">
                <a:solidFill>
                  <a:srgbClr val="FF0000"/>
                </a:solidFill>
              </a:rPr>
              <a:t>an awareness</a:t>
            </a:r>
            <a:r>
              <a:rPr lang="en" sz="3600"/>
              <a:t> of the ways these funds can be accessed and used by both administrators and librarians. </a:t>
            </a:r>
          </a:p>
        </p:txBody>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457200" y="101100"/>
            <a:ext cx="7315499" cy="875100"/>
          </a:xfrm>
          <a:prstGeom prst="rect">
            <a:avLst/>
          </a:prstGeom>
        </p:spPr>
        <p:txBody>
          <a:bodyPr lIns="91425" tIns="91425" rIns="91425" bIns="91425" anchor="b" anchorCtr="0">
            <a:noAutofit/>
          </a:bodyPr>
          <a:lstStyle/>
          <a:p>
            <a:pPr lvl="0" rtl="0">
              <a:spcBef>
                <a:spcPts val="0"/>
              </a:spcBef>
              <a:buNone/>
            </a:pPr>
            <a:r>
              <a:rPr lang="en"/>
              <a:t>Proposal 1</a:t>
            </a:r>
          </a:p>
        </p:txBody>
      </p:sp>
      <p:sp>
        <p:nvSpPr>
          <p:cNvPr id="138" name="Shape 138"/>
          <p:cNvSpPr txBox="1">
            <a:spLocks noGrp="1"/>
          </p:cNvSpPr>
          <p:nvPr>
            <p:ph type="body" idx="1"/>
          </p:nvPr>
        </p:nvSpPr>
        <p:spPr>
          <a:xfrm>
            <a:off x="457200" y="1248775"/>
            <a:ext cx="4798200" cy="3706499"/>
          </a:xfrm>
          <a:prstGeom prst="rect">
            <a:avLst/>
          </a:prstGeom>
        </p:spPr>
        <p:txBody>
          <a:bodyPr lIns="91425" tIns="91425" rIns="91425" bIns="91425" anchor="t" anchorCtr="0">
            <a:noAutofit/>
          </a:bodyPr>
          <a:lstStyle/>
          <a:p>
            <a:pPr lvl="0" rtl="0">
              <a:spcBef>
                <a:spcPts val="0"/>
              </a:spcBef>
              <a:buNone/>
            </a:pPr>
            <a:r>
              <a:rPr lang="en" sz="2800"/>
              <a:t>Professional organizations in conjunction with SED will increase awareness among administrators and librarians regarding the effective usage of categorical state aid through outreach and education.  </a:t>
            </a:r>
          </a:p>
          <a:p>
            <a:pPr lvl="0" rtl="0">
              <a:spcBef>
                <a:spcPts val="0"/>
              </a:spcBef>
              <a:buNone/>
            </a:pPr>
            <a:r>
              <a:rPr lang="en"/>
              <a:t>  </a:t>
            </a:r>
          </a:p>
        </p:txBody>
      </p:sp>
      <p:sp>
        <p:nvSpPr>
          <p:cNvPr id="139" name="Shape 139"/>
          <p:cNvSpPr txBox="1"/>
          <p:nvPr/>
        </p:nvSpPr>
        <p:spPr>
          <a:xfrm>
            <a:off x="5841200" y="1248775"/>
            <a:ext cx="3214799" cy="3332700"/>
          </a:xfrm>
          <a:prstGeom prst="rect">
            <a:avLst/>
          </a:prstGeom>
          <a:noFill/>
          <a:ln>
            <a:noFill/>
          </a:ln>
        </p:spPr>
        <p:txBody>
          <a:bodyPr lIns="91425" tIns="91425" rIns="91425" bIns="91425" anchor="t" anchorCtr="0">
            <a:noAutofit/>
          </a:bodyPr>
          <a:lstStyle/>
          <a:p>
            <a:pPr lvl="0" rtl="0">
              <a:spcBef>
                <a:spcPts val="0"/>
              </a:spcBef>
              <a:buNone/>
            </a:pPr>
            <a:r>
              <a:rPr lang="en" sz="2800"/>
              <a:t>School librarians can maximize state aid to develop collections required by Common Core Standards.</a:t>
            </a:r>
          </a:p>
        </p:txBody>
      </p:sp>
      <p:cxnSp>
        <p:nvCxnSpPr>
          <p:cNvPr id="140" name="Shape 140"/>
          <p:cNvCxnSpPr/>
          <p:nvPr/>
        </p:nvCxnSpPr>
        <p:spPr>
          <a:xfrm rot="10800000" flipH="1">
            <a:off x="5055400" y="2636274"/>
            <a:ext cx="645600" cy="13800"/>
          </a:xfrm>
          <a:prstGeom prst="straightConnector1">
            <a:avLst/>
          </a:prstGeom>
          <a:noFill/>
          <a:ln w="76200" cap="flat">
            <a:solidFill>
              <a:schemeClr val="dk2"/>
            </a:solidFill>
            <a:prstDash val="solid"/>
            <a:round/>
            <a:headEnd type="none" w="lg" len="lg"/>
            <a:tailEnd type="triangle" w="lg" len="lg"/>
          </a:ln>
        </p:spPr>
      </p:cxn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457200" y="101100"/>
            <a:ext cx="7315499" cy="875100"/>
          </a:xfrm>
          <a:prstGeom prst="rect">
            <a:avLst/>
          </a:prstGeom>
        </p:spPr>
        <p:txBody>
          <a:bodyPr lIns="91425" tIns="91425" rIns="91425" bIns="91425" anchor="b" anchorCtr="0">
            <a:noAutofit/>
          </a:bodyPr>
          <a:lstStyle/>
          <a:p>
            <a:pPr lvl="0" rtl="0">
              <a:spcBef>
                <a:spcPts val="0"/>
              </a:spcBef>
              <a:buNone/>
            </a:pPr>
            <a:r>
              <a:rPr lang="en"/>
              <a:t>Improve Materials Support</a:t>
            </a:r>
          </a:p>
        </p:txBody>
      </p:sp>
      <p:sp>
        <p:nvSpPr>
          <p:cNvPr id="146" name="Shape 146"/>
          <p:cNvSpPr txBox="1">
            <a:spLocks noGrp="1"/>
          </p:cNvSpPr>
          <p:nvPr>
            <p:ph type="body" idx="1"/>
          </p:nvPr>
        </p:nvSpPr>
        <p:spPr>
          <a:xfrm>
            <a:off x="457200" y="1200150"/>
            <a:ext cx="8229600" cy="2234100"/>
          </a:xfrm>
          <a:prstGeom prst="rect">
            <a:avLst/>
          </a:prstGeom>
        </p:spPr>
        <p:txBody>
          <a:bodyPr lIns="91425" tIns="91425" rIns="91425" bIns="91425" anchor="t" anchorCtr="0">
            <a:noAutofit/>
          </a:bodyPr>
          <a:lstStyle/>
          <a:p>
            <a:pPr lvl="0" rtl="0">
              <a:spcBef>
                <a:spcPts val="0"/>
              </a:spcBef>
              <a:buNone/>
            </a:pPr>
            <a:r>
              <a:rPr lang="en" sz="3600"/>
              <a:t>Rising costs of the materials demanded by the Common Core standards necessitate an increase in library funding, both at the local and state level.</a:t>
            </a: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lesson-plan">
  <a:themeElements>
    <a:clrScheme name="Custom 501">
      <a:dk1>
        <a:srgbClr val="000000"/>
      </a:dk1>
      <a:lt1>
        <a:srgbClr val="EFEDE2"/>
      </a:lt1>
      <a:dk2>
        <a:srgbClr val="1F497D"/>
      </a:dk2>
      <a:lt2>
        <a:srgbClr val="FDFFFF"/>
      </a:lt2>
      <a:accent1>
        <a:srgbClr val="4F81BD"/>
      </a:accent1>
      <a:accent2>
        <a:srgbClr val="AB0101"/>
      </a:accent2>
      <a:accent3>
        <a:srgbClr val="86B060"/>
      </a:accent3>
      <a:accent4>
        <a:srgbClr val="7760A0"/>
      </a:accent4>
      <a:accent5>
        <a:srgbClr val="739395"/>
      </a:accent5>
      <a:accent6>
        <a:srgbClr val="968B52"/>
      </a:accent6>
      <a:hlink>
        <a:srgbClr val="336699"/>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B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B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804</TotalTime>
  <Words>860</Words>
  <Application>Microsoft Macintosh PowerPoint</Application>
  <PresentationFormat>On-screen Show (16:9)</PresentationFormat>
  <Paragraphs>103</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lesson-plan</vt:lpstr>
      <vt:lpstr>  Materials Support </vt:lpstr>
      <vt:lpstr>Goal</vt:lpstr>
      <vt:lpstr>Librarians Embedded in the Common Core </vt:lpstr>
      <vt:lpstr>Supporting Student Need </vt:lpstr>
      <vt:lpstr> Common Core Required Resources</vt:lpstr>
      <vt:lpstr>Library Materials Aid</vt:lpstr>
      <vt:lpstr>Effective Use of Funding</vt:lpstr>
      <vt:lpstr>Proposal 1</vt:lpstr>
      <vt:lpstr>Improve Materials Support</vt:lpstr>
      <vt:lpstr>Nonfiction Required by Common Core</vt:lpstr>
      <vt:lpstr>Increasing Cost  of Materials  </vt:lpstr>
      <vt:lpstr>Proposal 2</vt:lpstr>
      <vt:lpstr>Electronic Content </vt:lpstr>
      <vt:lpstr>E-content Required by the Common Core</vt:lpstr>
      <vt:lpstr>Across Grades and Disciplines  </vt:lpstr>
      <vt:lpstr>NYS Educational Technology Plan</vt:lpstr>
      <vt:lpstr>Proposal 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Materials Support </dc:title>
  <cp:lastModifiedBy>Sara Kelly Johns</cp:lastModifiedBy>
  <cp:revision>1</cp:revision>
  <dcterms:modified xsi:type="dcterms:W3CDTF">2014-07-11T04:25:05Z</dcterms:modified>
</cp:coreProperties>
</file>